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61"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dPHLz+8YF1yCdhLHiVIDlLH/t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D97119-DA4C-4C6D-B804-EA5F8B632725}">
  <a:tblStyle styleId="{C9D97119-DA4C-4C6D-B804-EA5F8B632725}"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8EBF5"/>
          </a:solidFill>
        </a:fill>
      </a:tcStyle>
    </a:lastRow>
    <a:seCell>
      <a:tcTxStyle b="off" i="off"/>
      <a:tcStyle>
        <a:tcBdr/>
      </a:tcStyle>
    </a:seCell>
    <a:swCell>
      <a:tcTxStyle b="off" i="off"/>
      <a:tcStyle>
        <a:tcBdr/>
      </a:tcStyle>
    </a:swCell>
    <a:firstRow>
      <a:tcTxStyle b="on" i="off"/>
      <a:tcStyle>
        <a:tcBdr/>
        <a:fill>
          <a:solidFill>
            <a:srgbClr val="E8EBF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2"/>
  </p:normalViewPr>
  <p:slideViewPr>
    <p:cSldViewPr snapToGrid="0">
      <p:cViewPr varScale="1">
        <p:scale>
          <a:sx n="81" d="100"/>
          <a:sy n="81" d="100"/>
        </p:scale>
        <p:origin x="725" y="62"/>
      </p:cViewPr>
      <p:guideLst>
        <p:guide orient="horz"/>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customschemas.google.com/relationships/presentationmetadata" Target="metadata"/><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Wassenaar" userId="bc93d314-21af-4430-9726-39940b3097ff" providerId="ADAL" clId="{D5A61E22-1ACD-48A0-BCCE-298D4BFA4CBA}"/>
    <pc:docChg chg="custSel modSld">
      <pc:chgData name="Carla Wassenaar" userId="bc93d314-21af-4430-9726-39940b3097ff" providerId="ADAL" clId="{D5A61E22-1ACD-48A0-BCCE-298D4BFA4CBA}" dt="2021-04-08T19:52:04.672" v="13" actId="20577"/>
      <pc:docMkLst>
        <pc:docMk/>
      </pc:docMkLst>
      <pc:sldChg chg="modNotesTx">
        <pc:chgData name="Carla Wassenaar" userId="bc93d314-21af-4430-9726-39940b3097ff" providerId="ADAL" clId="{D5A61E22-1ACD-48A0-BCCE-298D4BFA4CBA}" dt="2021-04-08T19:51:36.813" v="8" actId="20577"/>
        <pc:sldMkLst>
          <pc:docMk/>
          <pc:sldMk cId="0" sldId="256"/>
        </pc:sldMkLst>
      </pc:sldChg>
      <pc:sldChg chg="modNotesTx">
        <pc:chgData name="Carla Wassenaar" userId="bc93d314-21af-4430-9726-39940b3097ff" providerId="ADAL" clId="{D5A61E22-1ACD-48A0-BCCE-298D4BFA4CBA}" dt="2021-04-08T19:51:43.925" v="9" actId="20577"/>
        <pc:sldMkLst>
          <pc:docMk/>
          <pc:sldMk cId="0" sldId="262"/>
        </pc:sldMkLst>
      </pc:sldChg>
      <pc:sldChg chg="modNotesTx">
        <pc:chgData name="Carla Wassenaar" userId="bc93d314-21af-4430-9726-39940b3097ff" providerId="ADAL" clId="{D5A61E22-1ACD-48A0-BCCE-298D4BFA4CBA}" dt="2021-04-08T19:51:49.850" v="10" actId="20577"/>
        <pc:sldMkLst>
          <pc:docMk/>
          <pc:sldMk cId="0" sldId="269"/>
        </pc:sldMkLst>
      </pc:sldChg>
      <pc:sldChg chg="modNotesTx">
        <pc:chgData name="Carla Wassenaar" userId="bc93d314-21af-4430-9726-39940b3097ff" providerId="ADAL" clId="{D5A61E22-1ACD-48A0-BCCE-298D4BFA4CBA}" dt="2021-04-08T19:51:53.782" v="11" actId="20577"/>
        <pc:sldMkLst>
          <pc:docMk/>
          <pc:sldMk cId="0" sldId="272"/>
        </pc:sldMkLst>
      </pc:sldChg>
      <pc:sldChg chg="modSp mod">
        <pc:chgData name="Carla Wassenaar" userId="bc93d314-21af-4430-9726-39940b3097ff" providerId="ADAL" clId="{D5A61E22-1ACD-48A0-BCCE-298D4BFA4CBA}" dt="2021-04-08T19:50:06.393" v="7" actId="313"/>
        <pc:sldMkLst>
          <pc:docMk/>
          <pc:sldMk cId="0" sldId="277"/>
        </pc:sldMkLst>
        <pc:spChg chg="mod">
          <ac:chgData name="Carla Wassenaar" userId="bc93d314-21af-4430-9726-39940b3097ff" providerId="ADAL" clId="{D5A61E22-1ACD-48A0-BCCE-298D4BFA4CBA}" dt="2021-04-08T19:50:06.393" v="7" actId="313"/>
          <ac:spMkLst>
            <pc:docMk/>
            <pc:sldMk cId="0" sldId="277"/>
            <ac:spMk id="254" creationId="{00000000-0000-0000-0000-000000000000}"/>
          </ac:spMkLst>
        </pc:spChg>
      </pc:sldChg>
      <pc:sldChg chg="modNotesTx">
        <pc:chgData name="Carla Wassenaar" userId="bc93d314-21af-4430-9726-39940b3097ff" providerId="ADAL" clId="{D5A61E22-1ACD-48A0-BCCE-298D4BFA4CBA}" dt="2021-04-08T19:51:58.973" v="12" actId="20577"/>
        <pc:sldMkLst>
          <pc:docMk/>
          <pc:sldMk cId="0" sldId="278"/>
        </pc:sldMkLst>
      </pc:sldChg>
      <pc:sldChg chg="modNotesTx">
        <pc:chgData name="Carla Wassenaar" userId="bc93d314-21af-4430-9726-39940b3097ff" providerId="ADAL" clId="{D5A61E22-1ACD-48A0-BCCE-298D4BFA4CBA}" dt="2021-04-08T19:52:04.672" v="13" actId="20577"/>
        <pc:sldMkLst>
          <pc:docMk/>
          <pc:sldMk cId="0"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7" name="Google Shape;10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98" name="Google Shape;198;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7" name="Google Shape;21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cf1e32680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cf1e32680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cf1e32680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NL"/>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cf1e32680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cf1e32680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cf1e326807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NL"/>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7" name="Google Shape;25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c7fcd5bd71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c7fcd5bd71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4" name="Google Shape;314;gc7fcd5bd71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2"/>
              </a:buClr>
              <a:buSzPts val="3200"/>
              <a:buFont typeface="Arial"/>
              <a:buNone/>
              <a:defRPr sz="3200" b="0" i="0" u="none" strike="noStrike" cap="none">
                <a:solidFill>
                  <a:schemeClr val="dk2"/>
                </a:solidFill>
                <a:latin typeface="Calibri"/>
                <a:ea typeface="Calibri"/>
                <a:cs typeface="Calibri"/>
                <a:sym typeface="Calibri"/>
              </a:defRPr>
            </a:lvl1pPr>
            <a:lvl2pPr marR="0" lvl="1" algn="l" rtl="0">
              <a:lnSpc>
                <a:spcPct val="90000"/>
              </a:lnSpc>
              <a:spcBef>
                <a:spcPts val="500"/>
              </a:spcBef>
              <a:spcAft>
                <a:spcPts val="0"/>
              </a:spcAft>
              <a:buClr>
                <a:schemeClr val="dk2"/>
              </a:buClr>
              <a:buSzPts val="2800"/>
              <a:buFont typeface="Arial"/>
              <a:buNone/>
              <a:defRPr sz="2800" b="0" i="0" u="none" strike="noStrike" cap="none">
                <a:solidFill>
                  <a:schemeClr val="dk2"/>
                </a:solidFill>
                <a:latin typeface="Calibri"/>
                <a:ea typeface="Calibri"/>
                <a:cs typeface="Calibri"/>
                <a:sym typeface="Calibri"/>
              </a:defRPr>
            </a:lvl2pPr>
            <a:lvl3pPr marR="0" lvl="2" algn="l" rtl="0">
              <a:lnSpc>
                <a:spcPct val="90000"/>
              </a:lnSpc>
              <a:spcBef>
                <a:spcPts val="500"/>
              </a:spcBef>
              <a:spcAft>
                <a:spcPts val="0"/>
              </a:spcAft>
              <a:buClr>
                <a:schemeClr val="dk2"/>
              </a:buClr>
              <a:buSzPts val="2400"/>
              <a:buFont typeface="Arial"/>
              <a:buNone/>
              <a:defRPr sz="2400" b="0" i="0" u="none" strike="noStrike" cap="none">
                <a:solidFill>
                  <a:schemeClr val="dk2"/>
                </a:solidFill>
                <a:latin typeface="Calibri"/>
                <a:ea typeface="Calibri"/>
                <a:cs typeface="Calibri"/>
                <a:sym typeface="Calibri"/>
              </a:defRPr>
            </a:lvl3pPr>
            <a:lvl4pPr marR="0" lvl="3" algn="l" rtl="0">
              <a:lnSpc>
                <a:spcPct val="90000"/>
              </a:lnSpc>
              <a:spcBef>
                <a:spcPts val="5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4pPr>
            <a:lvl5pPr marR="0" lvl="4" algn="l" rtl="0">
              <a:lnSpc>
                <a:spcPct val="90000"/>
              </a:lnSpc>
              <a:spcBef>
                <a:spcPts val="500"/>
              </a:spcBef>
              <a:spcAft>
                <a:spcPts val="0"/>
              </a:spcAft>
              <a:buClr>
                <a:schemeClr val="dk2"/>
              </a:buClr>
              <a:buSzPts val="2000"/>
              <a:buFont typeface="Arial"/>
              <a:buNone/>
              <a:defRPr sz="2000" b="0" i="0" u="none" strike="noStrike" cap="none">
                <a:solidFill>
                  <a:schemeClr val="dk2"/>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600"/>
              <a:buNone/>
              <a:defRPr sz="1600"/>
            </a:lvl1pPr>
            <a:lvl2pPr marL="914400" lvl="1" indent="-228600" algn="l">
              <a:lnSpc>
                <a:spcPct val="90000"/>
              </a:lnSpc>
              <a:spcBef>
                <a:spcPts val="500"/>
              </a:spcBef>
              <a:spcAft>
                <a:spcPts val="0"/>
              </a:spcAft>
              <a:buClr>
                <a:schemeClr val="dk2"/>
              </a:buClr>
              <a:buSzPts val="1400"/>
              <a:buNone/>
              <a:defRPr sz="1400"/>
            </a:lvl2pPr>
            <a:lvl3pPr marL="1371600" lvl="2" indent="-228600" algn="l">
              <a:lnSpc>
                <a:spcPct val="90000"/>
              </a:lnSpc>
              <a:spcBef>
                <a:spcPts val="500"/>
              </a:spcBef>
              <a:spcAft>
                <a:spcPts val="0"/>
              </a:spcAft>
              <a:buClr>
                <a:schemeClr val="dk2"/>
              </a:buClr>
              <a:buSzPts val="1200"/>
              <a:buNone/>
              <a:defRPr sz="1200"/>
            </a:lvl3pPr>
            <a:lvl4pPr marL="1828800" lvl="3" indent="-228600" algn="l">
              <a:lnSpc>
                <a:spcPct val="90000"/>
              </a:lnSpc>
              <a:spcBef>
                <a:spcPts val="500"/>
              </a:spcBef>
              <a:spcAft>
                <a:spcPts val="0"/>
              </a:spcAft>
              <a:buClr>
                <a:schemeClr val="dk2"/>
              </a:buClr>
              <a:buSzPts val="1000"/>
              <a:buNone/>
              <a:defRPr sz="1000"/>
            </a:lvl4pPr>
            <a:lvl5pPr marL="2286000" lvl="4" indent="-228600" algn="l">
              <a:lnSpc>
                <a:spcPct val="9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3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2"/>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2"/>
              </a:buClr>
              <a:buSzPts val="2400"/>
              <a:buNone/>
              <a:defRPr sz="2400"/>
            </a:lvl1pPr>
            <a:lvl2pPr lvl="1" algn="ctr">
              <a:lnSpc>
                <a:spcPct val="90000"/>
              </a:lnSpc>
              <a:spcBef>
                <a:spcPts val="500"/>
              </a:spcBef>
              <a:spcAft>
                <a:spcPts val="0"/>
              </a:spcAft>
              <a:buClr>
                <a:schemeClr val="lt2"/>
              </a:buClr>
              <a:buSzPts val="2000"/>
              <a:buNone/>
              <a:defRPr sz="2000"/>
            </a:lvl2pPr>
            <a:lvl3pPr lvl="2" algn="ctr">
              <a:lnSpc>
                <a:spcPct val="90000"/>
              </a:lnSpc>
              <a:spcBef>
                <a:spcPts val="500"/>
              </a:spcBef>
              <a:spcAft>
                <a:spcPts val="0"/>
              </a:spcAft>
              <a:buClr>
                <a:schemeClr val="lt2"/>
              </a:buClr>
              <a:buSzPts val="1800"/>
              <a:buNone/>
              <a:defRPr sz="1800"/>
            </a:lvl3pPr>
            <a:lvl4pPr lvl="3" algn="ctr">
              <a:lnSpc>
                <a:spcPct val="90000"/>
              </a:lnSpc>
              <a:spcBef>
                <a:spcPts val="500"/>
              </a:spcBef>
              <a:spcAft>
                <a:spcPts val="0"/>
              </a:spcAft>
              <a:buClr>
                <a:schemeClr val="lt2"/>
              </a:buClr>
              <a:buSzPts val="1600"/>
              <a:buNone/>
              <a:defRPr sz="1600"/>
            </a:lvl4pPr>
            <a:lvl5pPr lvl="4" algn="ctr">
              <a:lnSpc>
                <a:spcPct val="90000"/>
              </a:lnSpc>
              <a:spcBef>
                <a:spcPts val="500"/>
              </a:spcBef>
              <a:spcAft>
                <a:spcPts val="0"/>
              </a:spcAft>
              <a:buClr>
                <a:schemeClr val="lt2"/>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01" name="Google Shape;10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angepaste indeling">
  <p:cSld name="Aangepaste indeling">
    <p:spTree>
      <p:nvGrpSpPr>
        <p:cNvPr id="1" name="Shape 22"/>
        <p:cNvGrpSpPr/>
        <p:nvPr/>
      </p:nvGrpSpPr>
      <p:grpSpPr>
        <a:xfrm>
          <a:off x="0" y="0"/>
          <a:ext cx="0" cy="0"/>
          <a:chOff x="0" y="0"/>
          <a:chExt cx="0" cy="0"/>
        </a:xfrm>
      </p:grpSpPr>
      <p:sp>
        <p:nvSpPr>
          <p:cNvPr id="23" name="Google Shape;23;p32"/>
          <p:cNvSpPr txBox="1">
            <a:spLocks noGrp="1"/>
          </p:cNvSpPr>
          <p:nvPr>
            <p:ph type="title"/>
          </p:nvPr>
        </p:nvSpPr>
        <p:spPr>
          <a:xfrm>
            <a:off x="189149" y="3152930"/>
            <a:ext cx="830893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pic>
        <p:nvPicPr>
          <p:cNvPr id="27" name="Google Shape;27;p32" descr="Windalarm! Stop Mega windturbines op land, benut potentie van turbines op  zee"/>
          <p:cNvPicPr preferRelativeResize="0"/>
          <p:nvPr/>
        </p:nvPicPr>
        <p:blipFill rotWithShape="1">
          <a:blip r:embed="rId2">
            <a:alphaModFix/>
          </a:blip>
          <a:srcRect/>
          <a:stretch/>
        </p:blipFill>
        <p:spPr>
          <a:xfrm>
            <a:off x="8498081" y="3152930"/>
            <a:ext cx="3716221" cy="371622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2"/>
              </a:buClr>
              <a:buSzPts val="3200"/>
              <a:buChar char="•"/>
              <a:defRPr sz="3200"/>
            </a:lvl1pPr>
            <a:lvl2pPr marL="914400" lvl="1" indent="-406400" algn="l">
              <a:lnSpc>
                <a:spcPct val="90000"/>
              </a:lnSpc>
              <a:spcBef>
                <a:spcPts val="500"/>
              </a:spcBef>
              <a:spcAft>
                <a:spcPts val="0"/>
              </a:spcAft>
              <a:buClr>
                <a:schemeClr val="dk2"/>
              </a:buClr>
              <a:buSzPts val="2800"/>
              <a:buChar char="•"/>
              <a:defRPr sz="2800"/>
            </a:lvl2pPr>
            <a:lvl3pPr marL="1371600" lvl="2" indent="-381000" algn="l">
              <a:lnSpc>
                <a:spcPct val="90000"/>
              </a:lnSpc>
              <a:spcBef>
                <a:spcPts val="500"/>
              </a:spcBef>
              <a:spcAft>
                <a:spcPts val="0"/>
              </a:spcAft>
              <a:buClr>
                <a:schemeClr val="dk2"/>
              </a:buClr>
              <a:buSzPts val="2400"/>
              <a:buChar char="•"/>
              <a:defRPr sz="2400"/>
            </a:lvl3pPr>
            <a:lvl4pPr marL="1828800" lvl="3" indent="-355600" algn="l">
              <a:lnSpc>
                <a:spcPct val="90000"/>
              </a:lnSpc>
              <a:spcBef>
                <a:spcPts val="500"/>
              </a:spcBef>
              <a:spcAft>
                <a:spcPts val="0"/>
              </a:spcAft>
              <a:buClr>
                <a:schemeClr val="dk2"/>
              </a:buClr>
              <a:buSzPts val="2000"/>
              <a:buChar char="•"/>
              <a:defRPr sz="2000"/>
            </a:lvl4pPr>
            <a:lvl5pPr marL="2286000" lvl="4" indent="-355600" algn="l">
              <a:lnSpc>
                <a:spcPct val="90000"/>
              </a:lnSpc>
              <a:spcBef>
                <a:spcPts val="500"/>
              </a:spcBef>
              <a:spcAft>
                <a:spcPts val="0"/>
              </a:spcAft>
              <a:buClr>
                <a:schemeClr val="dk2"/>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 name="Google Shape;3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1600"/>
              <a:buNone/>
              <a:defRPr sz="1600"/>
            </a:lvl1pPr>
            <a:lvl2pPr marL="914400" lvl="1" indent="-228600" algn="l">
              <a:lnSpc>
                <a:spcPct val="90000"/>
              </a:lnSpc>
              <a:spcBef>
                <a:spcPts val="500"/>
              </a:spcBef>
              <a:spcAft>
                <a:spcPts val="0"/>
              </a:spcAft>
              <a:buClr>
                <a:schemeClr val="dk2"/>
              </a:buClr>
              <a:buSzPts val="1400"/>
              <a:buNone/>
              <a:defRPr sz="1400"/>
            </a:lvl2pPr>
            <a:lvl3pPr marL="1371600" lvl="2" indent="-228600" algn="l">
              <a:lnSpc>
                <a:spcPct val="90000"/>
              </a:lnSpc>
              <a:spcBef>
                <a:spcPts val="500"/>
              </a:spcBef>
              <a:spcAft>
                <a:spcPts val="0"/>
              </a:spcAft>
              <a:buClr>
                <a:schemeClr val="dk2"/>
              </a:buClr>
              <a:buSzPts val="1200"/>
              <a:buNone/>
              <a:defRPr sz="1200"/>
            </a:lvl3pPr>
            <a:lvl4pPr marL="1828800" lvl="3" indent="-228600" algn="l">
              <a:lnSpc>
                <a:spcPct val="90000"/>
              </a:lnSpc>
              <a:spcBef>
                <a:spcPts val="500"/>
              </a:spcBef>
              <a:spcAft>
                <a:spcPts val="0"/>
              </a:spcAft>
              <a:buClr>
                <a:schemeClr val="dk2"/>
              </a:buClr>
              <a:buSzPts val="1000"/>
              <a:buNone/>
              <a:defRPr sz="1000"/>
            </a:lvl4pPr>
            <a:lvl5pPr marL="2286000" lvl="4" indent="-228600" algn="l">
              <a:lnSpc>
                <a:spcPct val="90000"/>
              </a:lnSpc>
              <a:spcBef>
                <a:spcPts val="500"/>
              </a:spcBef>
              <a:spcAft>
                <a:spcPts val="0"/>
              </a:spcAft>
              <a:buClr>
                <a:schemeClr val="dk2"/>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
        <p:cNvGrpSpPr/>
        <p:nvPr/>
      </p:nvGrpSpPr>
      <p:grpSpPr>
        <a:xfrm>
          <a:off x="0" y="0"/>
          <a:ext cx="0" cy="0"/>
          <a:chOff x="0" y="0"/>
          <a:chExt cx="0" cy="0"/>
        </a:xfrm>
      </p:grpSpPr>
      <p:sp>
        <p:nvSpPr>
          <p:cNvPr id="36" name="Google Shape;36;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lvl1pPr>
            <a:lvl2pPr lvl="1" algn="ctr">
              <a:lnSpc>
                <a:spcPct val="90000"/>
              </a:lnSpc>
              <a:spcBef>
                <a:spcPts val="500"/>
              </a:spcBef>
              <a:spcAft>
                <a:spcPts val="0"/>
              </a:spcAft>
              <a:buClr>
                <a:schemeClr val="dk2"/>
              </a:buClr>
              <a:buSzPts val="2000"/>
              <a:buNone/>
              <a:defRPr sz="2000"/>
            </a:lvl2pPr>
            <a:lvl3pPr lvl="2" algn="ctr">
              <a:lnSpc>
                <a:spcPct val="90000"/>
              </a:lnSpc>
              <a:spcBef>
                <a:spcPts val="500"/>
              </a:spcBef>
              <a:spcAft>
                <a:spcPts val="0"/>
              </a:spcAft>
              <a:buClr>
                <a:schemeClr val="dk2"/>
              </a:buClr>
              <a:buSzPts val="1800"/>
              <a:buNone/>
              <a:defRPr sz="1800"/>
            </a:lvl3pPr>
            <a:lvl4pPr lvl="3" algn="ctr">
              <a:lnSpc>
                <a:spcPct val="90000"/>
              </a:lnSpc>
              <a:spcBef>
                <a:spcPts val="500"/>
              </a:spcBef>
              <a:spcAft>
                <a:spcPts val="0"/>
              </a:spcAft>
              <a:buClr>
                <a:schemeClr val="dk2"/>
              </a:buClr>
              <a:buSzPts val="1600"/>
              <a:buNone/>
              <a:defRPr sz="1600"/>
            </a:lvl4pPr>
            <a:lvl5pPr lvl="4" algn="ctr">
              <a:lnSpc>
                <a:spcPct val="90000"/>
              </a:lnSpc>
              <a:spcBef>
                <a:spcPts val="500"/>
              </a:spcBef>
              <a:spcAft>
                <a:spcPts val="0"/>
              </a:spcAft>
              <a:buClr>
                <a:schemeClr val="dk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lvl1pPr>
            <a:lvl2pPr marL="914400" lvl="1" indent="-228600" algn="l">
              <a:lnSpc>
                <a:spcPct val="90000"/>
              </a:lnSpc>
              <a:spcBef>
                <a:spcPts val="500"/>
              </a:spcBef>
              <a:spcAft>
                <a:spcPts val="0"/>
              </a:spcAft>
              <a:buClr>
                <a:schemeClr val="dk2"/>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2"/>
              </a:buClr>
              <a:buSzPts val="1600"/>
              <a:buNone/>
              <a:defRPr sz="1600" b="1"/>
            </a:lvl4pPr>
            <a:lvl5pPr marL="2286000" lvl="4" indent="-228600" algn="l">
              <a:lnSpc>
                <a:spcPct val="90000"/>
              </a:lnSpc>
              <a:spcBef>
                <a:spcPts val="50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lvl1pPr>
            <a:lvl2pPr marL="914400" lvl="1" indent="-228600" algn="l">
              <a:lnSpc>
                <a:spcPct val="90000"/>
              </a:lnSpc>
              <a:spcBef>
                <a:spcPts val="500"/>
              </a:spcBef>
              <a:spcAft>
                <a:spcPts val="0"/>
              </a:spcAft>
              <a:buClr>
                <a:schemeClr val="dk2"/>
              </a:buClr>
              <a:buSzPts val="2000"/>
              <a:buNone/>
              <a:defRPr sz="2000" b="1"/>
            </a:lvl2pPr>
            <a:lvl3pPr marL="1371600" lvl="2" indent="-228600" algn="l">
              <a:lnSpc>
                <a:spcPct val="90000"/>
              </a:lnSpc>
              <a:spcBef>
                <a:spcPts val="500"/>
              </a:spcBef>
              <a:spcAft>
                <a:spcPts val="0"/>
              </a:spcAft>
              <a:buClr>
                <a:schemeClr val="dk2"/>
              </a:buClr>
              <a:buSzPts val="1800"/>
              <a:buNone/>
              <a:defRPr sz="1800" b="1"/>
            </a:lvl3pPr>
            <a:lvl4pPr marL="1828800" lvl="3" indent="-228600" algn="l">
              <a:lnSpc>
                <a:spcPct val="90000"/>
              </a:lnSpc>
              <a:spcBef>
                <a:spcPts val="500"/>
              </a:spcBef>
              <a:spcAft>
                <a:spcPts val="0"/>
              </a:spcAft>
              <a:buClr>
                <a:schemeClr val="dk2"/>
              </a:buClr>
              <a:buSzPts val="1600"/>
              <a:buNone/>
              <a:defRPr sz="1600" b="1"/>
            </a:lvl4pPr>
            <a:lvl5pPr marL="2286000" lvl="4" indent="-228600" algn="l">
              <a:lnSpc>
                <a:spcPct val="90000"/>
              </a:lnSpc>
              <a:spcBef>
                <a:spcPts val="500"/>
              </a:spcBef>
              <a:spcAft>
                <a:spcPts val="0"/>
              </a:spcAft>
              <a:buClr>
                <a:schemeClr val="dk2"/>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400"/>
              <a:buFont typeface="Calibri"/>
              <a:buNone/>
              <a:defRPr sz="4400" b="1"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664498"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4" name="Google Shape;14;p27" descr="Windalarm! Stop Mega windturbines op land, benut potentie van turbines op  zee"/>
          <p:cNvPicPr preferRelativeResize="0"/>
          <p:nvPr/>
        </p:nvPicPr>
        <p:blipFill rotWithShape="1">
          <a:blip r:embed="rId14">
            <a:alphaModFix amt="35000"/>
          </a:blip>
          <a:srcRect/>
          <a:stretch/>
        </p:blipFill>
        <p:spPr>
          <a:xfrm>
            <a:off x="10036098" y="4690947"/>
            <a:ext cx="2178204" cy="2178204"/>
          </a:xfrm>
          <a:prstGeom prst="rect">
            <a:avLst/>
          </a:prstGeom>
          <a:noFill/>
          <a:ln>
            <a:noFill/>
          </a:ln>
        </p:spPr>
      </p:pic>
      <p:sp>
        <p:nvSpPr>
          <p:cNvPr id="15" name="Google Shape;15;p2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1"/>
        <p:cNvGrpSpPr/>
        <p:nvPr/>
      </p:nvGrpSpPr>
      <p:grpSpPr>
        <a:xfrm>
          <a:off x="0" y="0"/>
          <a:ext cx="0" cy="0"/>
          <a:chOff x="0" y="0"/>
          <a:chExt cx="0" cy="0"/>
        </a:xfrm>
      </p:grpSpPr>
      <p:sp>
        <p:nvSpPr>
          <p:cNvPr id="92" name="Google Shape;9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2"/>
              </a:buClr>
              <a:buSzPts val="4400"/>
              <a:buFont typeface="Calibri"/>
              <a:buNone/>
              <a:defRPr sz="4400" b="1"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 name="Google Shape;93;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2"/>
              </a:buClr>
              <a:buSzPts val="2800"/>
              <a:buFont typeface="Arial"/>
              <a:buChar char="•"/>
              <a:defRPr sz="2800" b="0" i="0" u="none" strike="noStrike" cap="none">
                <a:solidFill>
                  <a:schemeClr val="lt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2"/>
              </a:buClr>
              <a:buSzPts val="2400"/>
              <a:buFont typeface="Arial"/>
              <a:buChar char="•"/>
              <a:defRPr sz="2400" b="0" i="0" u="none" strike="noStrike" cap="none">
                <a:solidFill>
                  <a:schemeClr val="lt2"/>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2"/>
              </a:buClr>
              <a:buSzPts val="2000"/>
              <a:buFont typeface="Arial"/>
              <a:buChar char="•"/>
              <a:defRPr sz="2000" b="0" i="0" u="none" strike="noStrike" cap="none">
                <a:solidFill>
                  <a:schemeClr val="lt2"/>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2"/>
              </a:buClr>
              <a:buSzPts val="1800"/>
              <a:buFont typeface="Arial"/>
              <a:buChar char="•"/>
              <a:defRPr sz="1800" b="0" i="0" u="none" strike="noStrike" cap="none">
                <a:solidFill>
                  <a:schemeClr val="lt2"/>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2"/>
              </a:buClr>
              <a:buSzPts val="1800"/>
              <a:buFont typeface="Arial"/>
              <a:buChar char="•"/>
              <a:defRPr sz="1800" b="0" i="0" u="none" strike="noStrike" cap="none">
                <a:solidFill>
                  <a:schemeClr val="l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94" name="Google Shape;9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95" name="Google Shape;9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96" name="Google Shape;9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pic>
        <p:nvPicPr>
          <p:cNvPr id="97" name="Google Shape;97;p29" descr="Windalarm! Stop Mega windturbines op land, benut potentie van turbines op  zee"/>
          <p:cNvPicPr preferRelativeResize="0"/>
          <p:nvPr/>
        </p:nvPicPr>
        <p:blipFill rotWithShape="1">
          <a:blip r:embed="rId3">
            <a:alphaModFix amt="35000"/>
          </a:blip>
          <a:srcRect/>
          <a:stretch/>
        </p:blipFill>
        <p:spPr>
          <a:xfrm>
            <a:off x="10036098" y="4690947"/>
            <a:ext cx="2178204" cy="217820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windalarm-buitenij.nl" TargetMode="External"/><Relationship Id="rId5" Type="http://schemas.openxmlformats.org/officeDocument/2006/relationships/hyperlink" Target="http://www.noord-verstoord.nl/" TargetMode="External"/><Relationship Id="rId4" Type="http://schemas.openxmlformats.org/officeDocument/2006/relationships/hyperlink" Target="http://www.windalarm.amsterda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indalarm.amsterdam/petitie"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indalarm.amsterdam/nl/windalarm" TargetMode="External"/><Relationship Id="rId5" Type="http://schemas.openxmlformats.org/officeDocument/2006/relationships/hyperlink" Target="https://windalarm.amsterdam/nl/donatie" TargetMode="External"/><Relationship Id="rId4" Type="http://schemas.openxmlformats.org/officeDocument/2006/relationships/hyperlink" Target="https://windalarm.amsterdam/nl/raadsleden"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youtu.be/4b27hODXtkY" TargetMode="External"/><Relationship Id="rId3" Type="http://schemas.openxmlformats.org/officeDocument/2006/relationships/hyperlink" Target="https://windalarm.amsterdam/" TargetMode="External"/><Relationship Id="rId7" Type="http://schemas.openxmlformats.org/officeDocument/2006/relationships/hyperlink" Target="https://energieregionhz.nl/documenten"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s://energieregionhz.nl/" TargetMode="External"/><Relationship Id="rId5" Type="http://schemas.openxmlformats.org/officeDocument/2006/relationships/hyperlink" Target="https://www.amsterdam.nl/bestuur-organisatie/werkmap/ons-beleid/ambities-uitvoeringsagenda-2019/gezonde-duurzame-stad/klimaatneutraal/regionale-energiestrategie-duurzame/" TargetMode="External"/><Relationship Id="rId4" Type="http://schemas.openxmlformats.org/officeDocument/2006/relationships/hyperlink" Target="https://www.klimaatakkoord.nl/" TargetMode="External"/><Relationship Id="rId9" Type="http://schemas.openxmlformats.org/officeDocument/2006/relationships/hyperlink" Target="https://eenvandaag.avrotros.nl/item/windmolens-steeds-krachtiger-en-te-vaak-dichtbij-woonwijken-terwijl-dat-helemaal-niet-nodig-i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indalarm.amsterdam/"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mailto:Noord@windalarm.amsterdam" TargetMode="External"/><Relationship Id="rId4" Type="http://schemas.openxmlformats.org/officeDocument/2006/relationships/hyperlink" Target="https://windalarm.amsterdam/Amsterdam-Noor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
          <p:cNvSpPr txBox="1">
            <a:spLocks noGrp="1"/>
          </p:cNvSpPr>
          <p:nvPr>
            <p:ph type="title"/>
          </p:nvPr>
        </p:nvSpPr>
        <p:spPr>
          <a:xfrm>
            <a:off x="481013" y="3752849"/>
            <a:ext cx="3290887" cy="24526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nl-NL" sz="3600"/>
              <a:t>Windalarm Amsterdam Noord</a:t>
            </a:r>
            <a:endParaRPr/>
          </a:p>
        </p:txBody>
      </p:sp>
      <p:pic>
        <p:nvPicPr>
          <p:cNvPr id="110" name="Google Shape;110;p1" descr="A picture containing sky, outdoor, nature, traveling&#10;&#10;Description automatically generated"/>
          <p:cNvPicPr preferRelativeResize="0"/>
          <p:nvPr/>
        </p:nvPicPr>
        <p:blipFill rotWithShape="1">
          <a:blip r:embed="rId3">
            <a:alphaModFix/>
          </a:blip>
          <a:srcRect l="2947" r="4228" b="-1"/>
          <a:stretch/>
        </p:blipFill>
        <p:spPr>
          <a:xfrm>
            <a:off x="20" y="10"/>
            <a:ext cx="12191980" cy="3710603"/>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111" name="Google Shape;111;p1"/>
          <p:cNvSpPr txBox="1">
            <a:spLocks noGrp="1"/>
          </p:cNvSpPr>
          <p:nvPr>
            <p:ph type="body" idx="1"/>
          </p:nvPr>
        </p:nvSpPr>
        <p:spPr>
          <a:xfrm>
            <a:off x="4223982" y="3752850"/>
            <a:ext cx="7485413" cy="2452687"/>
          </a:xfrm>
          <a:prstGeom prst="rect">
            <a:avLst/>
          </a:prstGeom>
          <a:noFill/>
          <a:ln>
            <a:noFill/>
          </a:ln>
        </p:spPr>
        <p:txBody>
          <a:bodyPr spcFirstLastPara="1" wrap="square" lIns="91425" tIns="45700" rIns="91425" bIns="45700" anchor="ctr" anchorCtr="0">
            <a:normAutofit fontScale="92500" lnSpcReduction="10000"/>
          </a:bodyPr>
          <a:lstStyle/>
          <a:p>
            <a:pPr marL="228600" lvl="0" indent="-228600" algn="l" rtl="0">
              <a:lnSpc>
                <a:spcPct val="90000"/>
              </a:lnSpc>
              <a:spcBef>
                <a:spcPts val="0"/>
              </a:spcBef>
              <a:spcAft>
                <a:spcPts val="0"/>
              </a:spcAft>
              <a:buClr>
                <a:schemeClr val="dk2"/>
              </a:buClr>
              <a:buSzPct val="108108"/>
              <a:buChar char="•"/>
            </a:pPr>
            <a:r>
              <a:rPr lang="nl-NL" sz="1400"/>
              <a:t>Welkom; we beginnen om 20.00u en eindigen om 21.30u</a:t>
            </a:r>
            <a:endParaRPr sz="1400"/>
          </a:p>
          <a:p>
            <a:pPr marL="228600" lvl="0" indent="-228600" algn="l" rtl="0">
              <a:lnSpc>
                <a:spcPct val="90000"/>
              </a:lnSpc>
              <a:spcBef>
                <a:spcPts val="1000"/>
              </a:spcBef>
              <a:spcAft>
                <a:spcPts val="0"/>
              </a:spcAft>
              <a:buClr>
                <a:schemeClr val="dk2"/>
              </a:buClr>
              <a:buSzPct val="108108"/>
              <a:buChar char="•"/>
            </a:pPr>
            <a:r>
              <a:rPr lang="nl-NL" sz="1400"/>
              <a:t>Camera graag aanzetten als je spreekt</a:t>
            </a:r>
            <a:endParaRPr sz="1400"/>
          </a:p>
          <a:p>
            <a:pPr marL="228600" lvl="0" indent="-228600" algn="l" rtl="0">
              <a:lnSpc>
                <a:spcPct val="90000"/>
              </a:lnSpc>
              <a:spcBef>
                <a:spcPts val="1000"/>
              </a:spcBef>
              <a:spcAft>
                <a:spcPts val="0"/>
              </a:spcAft>
              <a:buClr>
                <a:schemeClr val="dk2"/>
              </a:buClr>
              <a:buSzPct val="108108"/>
              <a:buChar char="•"/>
            </a:pPr>
            <a:r>
              <a:rPr lang="nl-NL" sz="1400"/>
              <a:t>Microfoon op mute, tenzij je spreekt</a:t>
            </a:r>
            <a:endParaRPr sz="1400"/>
          </a:p>
          <a:p>
            <a:pPr marL="228600" lvl="0" indent="-228600" algn="l" rtl="0">
              <a:lnSpc>
                <a:spcPct val="90000"/>
              </a:lnSpc>
              <a:spcBef>
                <a:spcPts val="1000"/>
              </a:spcBef>
              <a:spcAft>
                <a:spcPts val="0"/>
              </a:spcAft>
              <a:buClr>
                <a:schemeClr val="dk2"/>
              </a:buClr>
              <a:buSzPct val="108108"/>
              <a:buChar char="•"/>
            </a:pPr>
            <a:r>
              <a:rPr lang="nl-NL" sz="1400"/>
              <a:t>Gebruik de chat alleen voor vragen aan de sprekers, niet om met elkaar in gesprek te gaan</a:t>
            </a:r>
            <a:endParaRPr/>
          </a:p>
          <a:p>
            <a:pPr marL="228600" lvl="0" indent="-228599" algn="l" rtl="0">
              <a:lnSpc>
                <a:spcPct val="90000"/>
              </a:lnSpc>
              <a:spcBef>
                <a:spcPts val="1000"/>
              </a:spcBef>
              <a:spcAft>
                <a:spcPts val="0"/>
              </a:spcAft>
              <a:buClr>
                <a:schemeClr val="dk2"/>
              </a:buClr>
              <a:buSzPct val="108107"/>
              <a:buChar char="•"/>
            </a:pPr>
            <a:r>
              <a:rPr lang="nl-NL" sz="1400"/>
              <a:t>Wil je iets zeggen; gebruik het “handje”</a:t>
            </a:r>
            <a:endParaRPr sz="1400"/>
          </a:p>
          <a:p>
            <a:pPr marL="228600" lvl="0" indent="-221932" algn="l" rtl="0">
              <a:lnSpc>
                <a:spcPct val="90000"/>
              </a:lnSpc>
              <a:spcBef>
                <a:spcPts val="1000"/>
              </a:spcBef>
              <a:spcAft>
                <a:spcPts val="0"/>
              </a:spcAft>
              <a:buSzPct val="100000"/>
              <a:buChar char="•"/>
            </a:pPr>
            <a:r>
              <a:rPr lang="nl-NL" sz="1400"/>
              <a:t>PowerPoint komt online op </a:t>
            </a:r>
            <a:r>
              <a:rPr lang="nl-NL" sz="1400" u="sng">
                <a:solidFill>
                  <a:schemeClr val="hlink"/>
                </a:solidFill>
                <a:hlinkClick r:id="rId4"/>
              </a:rPr>
              <a:t>www.windalarm.amsterdam</a:t>
            </a:r>
            <a:r>
              <a:rPr lang="nl-NL" sz="1400"/>
              <a:t> → de officiele site van Windalarm</a:t>
            </a:r>
            <a:endParaRPr sz="1400"/>
          </a:p>
          <a:p>
            <a:pPr marL="0" lvl="0" indent="0" algn="l" rtl="0">
              <a:lnSpc>
                <a:spcPct val="90000"/>
              </a:lnSpc>
              <a:spcBef>
                <a:spcPts val="1000"/>
              </a:spcBef>
              <a:spcAft>
                <a:spcPts val="0"/>
              </a:spcAft>
              <a:buClr>
                <a:schemeClr val="dk2"/>
              </a:buClr>
              <a:buSzPct val="108107"/>
              <a:buNone/>
            </a:pPr>
            <a:endParaRPr sz="1400"/>
          </a:p>
          <a:p>
            <a:pPr marL="0" lvl="0" indent="0" algn="l" rtl="0">
              <a:lnSpc>
                <a:spcPct val="90000"/>
              </a:lnSpc>
              <a:spcBef>
                <a:spcPts val="1000"/>
              </a:spcBef>
              <a:spcAft>
                <a:spcPts val="0"/>
              </a:spcAft>
              <a:buClr>
                <a:schemeClr val="dk2"/>
              </a:buClr>
              <a:buSzPct val="108108"/>
              <a:buNone/>
            </a:pPr>
            <a:r>
              <a:rPr lang="nl-NL" sz="1400" u="sng">
                <a:solidFill>
                  <a:schemeClr val="hlink"/>
                </a:solidFill>
                <a:hlinkClick r:id="rId5"/>
              </a:rPr>
              <a:t>www.noord-verstoord.nl</a:t>
            </a:r>
            <a:r>
              <a:rPr lang="nl-NL" sz="1400" u="sng">
                <a:solidFill>
                  <a:schemeClr val="hlink"/>
                </a:solidFill>
              </a:rPr>
              <a:t>, www.geenwindmolensinlandsmeer.nl</a:t>
            </a:r>
            <a:r>
              <a:rPr lang="nl-NL" sz="1400"/>
              <a:t> en </a:t>
            </a:r>
            <a:r>
              <a:rPr lang="nl-NL" sz="1400" u="sng">
                <a:solidFill>
                  <a:schemeClr val="hlink"/>
                </a:solidFill>
                <a:hlinkClick r:id="rId6"/>
              </a:rPr>
              <a:t>www.windalarm-buitenij.nl</a:t>
            </a:r>
            <a:r>
              <a:rPr lang="nl-NL" sz="1400"/>
              <a:t> → extra sites gemaakt door specifieke bewoners- en initiatiefgroepen gelieerd aan Windalarm</a:t>
            </a:r>
            <a:endParaRPr sz="1400"/>
          </a:p>
        </p:txBody>
      </p:sp>
      <p:sp>
        <p:nvSpPr>
          <p:cNvPr id="112" name="Google Shape;112;p1"/>
          <p:cNvSpPr/>
          <p:nvPr/>
        </p:nvSpPr>
        <p:spPr>
          <a:xfrm>
            <a:off x="0" y="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p10"/>
          <p:cNvSpPr/>
          <p:nvPr/>
        </p:nvSpPr>
        <p:spPr>
          <a:xfrm>
            <a:off x="0" y="-1"/>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p10"/>
          <p:cNvSpPr txBox="1">
            <a:spLocks noGrp="1"/>
          </p:cNvSpPr>
          <p:nvPr>
            <p:ph type="title"/>
          </p:nvPr>
        </p:nvSpPr>
        <p:spPr>
          <a:xfrm>
            <a:off x="838200" y="557189"/>
            <a:ext cx="4155825" cy="55718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nl-NL"/>
              <a:t>Plannen Amsterdamse coalitie</a:t>
            </a:r>
            <a:endParaRPr/>
          </a:p>
        </p:txBody>
      </p:sp>
      <p:sp>
        <p:nvSpPr>
          <p:cNvPr id="171" name="Google Shape;171;p10"/>
          <p:cNvSpPr txBox="1">
            <a:spLocks noGrp="1"/>
          </p:cNvSpPr>
          <p:nvPr>
            <p:ph type="body" idx="1"/>
          </p:nvPr>
        </p:nvSpPr>
        <p:spPr>
          <a:xfrm>
            <a:off x="5186552" y="557189"/>
            <a:ext cx="6167246" cy="5571898"/>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chemeClr val="dk2"/>
              </a:buClr>
              <a:buSzPts val="2000"/>
              <a:buChar char="•"/>
            </a:pPr>
            <a:r>
              <a:rPr lang="nl-NL" sz="2000"/>
              <a:t>Routekaart Amsterdam Klimaatneutraal 2050</a:t>
            </a:r>
            <a:endParaRPr/>
          </a:p>
          <a:p>
            <a:pPr marL="228600" lvl="0" indent="-228600" algn="l" rtl="0">
              <a:lnSpc>
                <a:spcPct val="90000"/>
              </a:lnSpc>
              <a:spcBef>
                <a:spcPts val="1000"/>
              </a:spcBef>
              <a:spcAft>
                <a:spcPts val="0"/>
              </a:spcAft>
              <a:buClr>
                <a:schemeClr val="dk2"/>
              </a:buClr>
              <a:buSzPts val="2000"/>
              <a:buChar char="•"/>
            </a:pPr>
            <a:r>
              <a:rPr lang="nl-NL" sz="2000"/>
              <a:t>Zoveel mogelijk duurzame energie opwekken op eigen grond</a:t>
            </a:r>
            <a:endParaRPr/>
          </a:p>
          <a:p>
            <a:pPr marL="228600" lvl="0" indent="-228600" algn="l" rtl="0">
              <a:lnSpc>
                <a:spcPct val="90000"/>
              </a:lnSpc>
              <a:spcBef>
                <a:spcPts val="1000"/>
              </a:spcBef>
              <a:spcAft>
                <a:spcPts val="0"/>
              </a:spcAft>
              <a:buClr>
                <a:schemeClr val="dk2"/>
              </a:buClr>
              <a:buSzPts val="2000"/>
              <a:buChar char="•"/>
            </a:pPr>
            <a:r>
              <a:rPr lang="nl-NL" sz="2000"/>
              <a:t>Concept Regionale Energiestrategie Amsterdam waarin Amsterdam aanbiedt om in 2030:  </a:t>
            </a:r>
            <a:endParaRPr/>
          </a:p>
          <a:p>
            <a:pPr marL="685800" lvl="1" indent="-228600" algn="l" rtl="0">
              <a:lnSpc>
                <a:spcPct val="90000"/>
              </a:lnSpc>
              <a:spcBef>
                <a:spcPts val="500"/>
              </a:spcBef>
              <a:spcAft>
                <a:spcPts val="0"/>
              </a:spcAft>
              <a:buClr>
                <a:schemeClr val="dk2"/>
              </a:buClr>
              <a:buSzPts val="2000"/>
              <a:buChar char="•"/>
            </a:pPr>
            <a:r>
              <a:rPr lang="nl-NL" sz="2000"/>
              <a:t>50MW wind extra te realiseren in 7 zoekgebieden (bovenop nu al gerealiseerde 66MW = 38 huidige molens)</a:t>
            </a:r>
            <a:endParaRPr/>
          </a:p>
          <a:p>
            <a:pPr marL="685800" lvl="1" indent="-228600" algn="l" rtl="0">
              <a:lnSpc>
                <a:spcPct val="90000"/>
              </a:lnSpc>
              <a:spcBef>
                <a:spcPts val="500"/>
              </a:spcBef>
              <a:spcAft>
                <a:spcPts val="0"/>
              </a:spcAft>
              <a:buClr>
                <a:schemeClr val="dk2"/>
              </a:buClr>
              <a:buSzPts val="2000"/>
              <a:buChar char="•"/>
            </a:pPr>
            <a:r>
              <a:rPr lang="nl-NL" sz="2000"/>
              <a:t>en 400MW zonne-energie</a:t>
            </a:r>
            <a:endParaRPr/>
          </a:p>
          <a:p>
            <a:pPr marL="228600" lvl="0" indent="-228600" algn="l" rtl="0">
              <a:lnSpc>
                <a:spcPct val="90000"/>
              </a:lnSpc>
              <a:spcBef>
                <a:spcPts val="1000"/>
              </a:spcBef>
              <a:spcAft>
                <a:spcPts val="0"/>
              </a:spcAft>
              <a:buClr>
                <a:schemeClr val="dk2"/>
              </a:buClr>
              <a:buSzPts val="2000"/>
              <a:buChar char="•"/>
            </a:pPr>
            <a:r>
              <a:rPr lang="nl-NL" sz="2000"/>
              <a:t>In 2030 wordt daarmee 80% van de elektriciteitsvraag van Amsterdamse huishoudens gedekt door zon- en windstroom van Amsterdamse bodem</a:t>
            </a:r>
            <a:endParaRPr sz="2000"/>
          </a:p>
          <a:p>
            <a:pPr marL="228600" lvl="0" indent="-228600" algn="l" rtl="0">
              <a:lnSpc>
                <a:spcPct val="90000"/>
              </a:lnSpc>
              <a:spcBef>
                <a:spcPts val="1000"/>
              </a:spcBef>
              <a:spcAft>
                <a:spcPts val="0"/>
              </a:spcAft>
              <a:buSzPts val="2000"/>
              <a:buChar char="•"/>
            </a:pPr>
            <a:r>
              <a:rPr lang="nl-NL" sz="2000"/>
              <a:t>De Amsterdamse datacenters gebruiken alleen al meer dan 600 MW energie (meer dan de Amsterdamse huishoudens samen)</a:t>
            </a:r>
            <a:endParaRPr sz="2000"/>
          </a:p>
          <a:p>
            <a:pPr marL="228600" lvl="0" indent="-228600" algn="l" rtl="0">
              <a:lnSpc>
                <a:spcPct val="90000"/>
              </a:lnSpc>
              <a:spcBef>
                <a:spcPts val="1000"/>
              </a:spcBef>
              <a:spcAft>
                <a:spcPts val="0"/>
              </a:spcAft>
              <a:buClr>
                <a:schemeClr val="dk2"/>
              </a:buClr>
              <a:buSzPts val="2000"/>
              <a:buChar char="•"/>
            </a:pPr>
            <a:r>
              <a:rPr lang="nl-NL" sz="2000"/>
              <a:t>De</a:t>
            </a:r>
            <a:r>
              <a:rPr lang="nl-NL" sz="2000" b="1" u="sng"/>
              <a:t> Amsterdamse zoekgebieden </a:t>
            </a:r>
            <a:r>
              <a:rPr lang="nl-NL" sz="2000"/>
              <a:t>worden </a:t>
            </a:r>
            <a:r>
              <a:rPr lang="nl-NL" sz="2000" b="1" u="sng"/>
              <a:t>eind mei 2021 vastgelegd </a:t>
            </a:r>
            <a:r>
              <a:rPr lang="nl-NL" sz="2000"/>
              <a:t>in de Regionale Energiestrategie Noord-Holland Zuid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11"/>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 name="Google Shape;177;p11"/>
          <p:cNvSpPr txBox="1">
            <a:spLocks noGrp="1"/>
          </p:cNvSpPr>
          <p:nvPr>
            <p:ph type="title"/>
          </p:nvPr>
        </p:nvSpPr>
        <p:spPr>
          <a:xfrm>
            <a:off x="838200" y="557189"/>
            <a:ext cx="3966463" cy="5571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5200"/>
              <a:buFont typeface="Calibri"/>
              <a:buNone/>
            </a:pPr>
            <a:r>
              <a:rPr lang="nl-NL"/>
              <a:t>Initiële zoekgebieden Amsterdam</a:t>
            </a:r>
            <a:endParaRPr/>
          </a:p>
        </p:txBody>
      </p:sp>
      <p:pic>
        <p:nvPicPr>
          <p:cNvPr id="178" name="Google Shape;178;p11" descr="Diagram&#10;&#10;Description automatically generated"/>
          <p:cNvPicPr preferRelativeResize="0">
            <a:picLocks noGrp="1"/>
          </p:cNvPicPr>
          <p:nvPr>
            <p:ph type="body" idx="1"/>
          </p:nvPr>
        </p:nvPicPr>
        <p:blipFill rotWithShape="1">
          <a:blip r:embed="rId3">
            <a:alphaModFix/>
          </a:blip>
          <a:srcRect r="3628" b="-1"/>
          <a:stretch/>
        </p:blipFill>
        <p:spPr>
          <a:xfrm>
            <a:off x="5176911" y="720190"/>
            <a:ext cx="6833848" cy="5584353"/>
          </a:xfrm>
          <a:prstGeom prst="rect">
            <a:avLst/>
          </a:prstGeom>
          <a:noFill/>
          <a:ln>
            <a:noFill/>
          </a:ln>
        </p:spPr>
      </p:pic>
      <p:sp>
        <p:nvSpPr>
          <p:cNvPr id="179" name="Google Shape;179;p11"/>
          <p:cNvSpPr/>
          <p:nvPr/>
        </p:nvSpPr>
        <p:spPr>
          <a:xfrm>
            <a:off x="0" y="0"/>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200"/>
              <a:buFont typeface="Calibri"/>
              <a:buNone/>
            </a:pPr>
            <a:r>
              <a:rPr lang="nl-NL"/>
              <a:t>Vernieuwde zoekgebieden</a:t>
            </a:r>
            <a:endParaRPr/>
          </a:p>
        </p:txBody>
      </p:sp>
      <p:pic>
        <p:nvPicPr>
          <p:cNvPr id="185" name="Google Shape;185;p12"/>
          <p:cNvPicPr preferRelativeResize="0">
            <a:picLocks noGrp="1"/>
          </p:cNvPicPr>
          <p:nvPr>
            <p:ph type="body" idx="1"/>
          </p:nvPr>
        </p:nvPicPr>
        <p:blipFill rotWithShape="1">
          <a:blip r:embed="rId3">
            <a:alphaModFix/>
          </a:blip>
          <a:srcRect/>
          <a:stretch/>
        </p:blipFill>
        <p:spPr>
          <a:xfrm>
            <a:off x="5183188" y="1024795"/>
            <a:ext cx="6172200" cy="4798885"/>
          </a:xfrm>
          <a:prstGeom prst="rect">
            <a:avLst/>
          </a:prstGeom>
          <a:noFill/>
          <a:ln>
            <a:noFill/>
          </a:ln>
        </p:spPr>
      </p:pic>
      <p:sp>
        <p:nvSpPr>
          <p:cNvPr id="186" name="Google Shape;186;p12"/>
          <p:cNvSpPr txBox="1">
            <a:spLocks noGrp="1"/>
          </p:cNvSpPr>
          <p:nvPr>
            <p:ph type="body" idx="2"/>
          </p:nvPr>
        </p:nvSpPr>
        <p:spPr>
          <a:xfrm>
            <a:off x="839788" y="2057400"/>
            <a:ext cx="3932237" cy="3811588"/>
          </a:xfrm>
          <a:prstGeom prst="rect">
            <a:avLst/>
          </a:prstGeom>
          <a:solidFill>
            <a:srgbClr val="FFFFFF"/>
          </a:solid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2"/>
              </a:buClr>
              <a:buSzPts val="1600"/>
              <a:buFont typeface="Arial"/>
              <a:buChar char="•"/>
            </a:pPr>
            <a:r>
              <a:rPr lang="nl-NL"/>
              <a:t>Maart jl. heeft gemeente Amsterdam de zoekgebieden gespecificeerd</a:t>
            </a:r>
            <a:endParaRPr/>
          </a:p>
          <a:p>
            <a:pPr marL="285750" lvl="0" indent="-285750" algn="l" rtl="0">
              <a:lnSpc>
                <a:spcPct val="90000"/>
              </a:lnSpc>
              <a:spcBef>
                <a:spcPts val="1000"/>
              </a:spcBef>
              <a:spcAft>
                <a:spcPts val="0"/>
              </a:spcAft>
              <a:buClr>
                <a:schemeClr val="dk2"/>
              </a:buClr>
              <a:buSzPts val="1600"/>
              <a:buFont typeface="Arial"/>
              <a:buChar char="•"/>
            </a:pPr>
            <a:r>
              <a:rPr lang="nl-NL"/>
              <a:t>Zoekgebieden zijn afgevallen</a:t>
            </a:r>
            <a:endParaRPr/>
          </a:p>
          <a:p>
            <a:pPr marL="285750" lvl="0" indent="-285750" algn="l" rtl="0">
              <a:lnSpc>
                <a:spcPct val="90000"/>
              </a:lnSpc>
              <a:spcBef>
                <a:spcPts val="1000"/>
              </a:spcBef>
              <a:spcAft>
                <a:spcPts val="0"/>
              </a:spcAft>
              <a:buClr>
                <a:schemeClr val="dk2"/>
              </a:buClr>
              <a:buSzPts val="1600"/>
              <a:buFont typeface="Arial"/>
              <a:buChar char="•"/>
            </a:pPr>
            <a:r>
              <a:rPr lang="nl-NL"/>
              <a:t>Aanwijzing van voorkeursgebieden</a:t>
            </a:r>
            <a:endParaRPr/>
          </a:p>
          <a:p>
            <a:pPr marL="0" lvl="0" indent="0" algn="l" rtl="0">
              <a:lnSpc>
                <a:spcPct val="90000"/>
              </a:lnSpc>
              <a:spcBef>
                <a:spcPts val="1000"/>
              </a:spcBef>
              <a:spcAft>
                <a:spcPts val="0"/>
              </a:spcAft>
              <a:buSzPts val="1600"/>
              <a:buNone/>
            </a:pPr>
            <a:endParaRPr/>
          </a:p>
        </p:txBody>
      </p:sp>
      <p:sp>
        <p:nvSpPr>
          <p:cNvPr id="187" name="Google Shape;18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5200"/>
              <a:buFont typeface="Calibri"/>
              <a:buNone/>
            </a:pPr>
            <a:r>
              <a:rPr lang="nl-NL" sz="4400"/>
              <a:t>Windturbines Noord</a:t>
            </a:r>
            <a:endParaRPr sz="4400"/>
          </a:p>
        </p:txBody>
      </p:sp>
      <p:pic>
        <p:nvPicPr>
          <p:cNvPr id="193" name="Google Shape;193;p13"/>
          <p:cNvPicPr preferRelativeResize="0">
            <a:picLocks noGrp="1"/>
          </p:cNvPicPr>
          <p:nvPr>
            <p:ph type="body" idx="1"/>
          </p:nvPr>
        </p:nvPicPr>
        <p:blipFill rotWithShape="1">
          <a:blip r:embed="rId3">
            <a:alphaModFix/>
          </a:blip>
          <a:srcRect/>
          <a:stretch/>
        </p:blipFill>
        <p:spPr>
          <a:xfrm>
            <a:off x="5183188" y="1206103"/>
            <a:ext cx="6172200" cy="4436268"/>
          </a:xfrm>
          <a:prstGeom prst="rect">
            <a:avLst/>
          </a:prstGeom>
          <a:noFill/>
          <a:ln>
            <a:noFill/>
          </a:ln>
        </p:spPr>
      </p:pic>
      <p:sp>
        <p:nvSpPr>
          <p:cNvPr id="194" name="Google Shape;194;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1600"/>
              <a:buNone/>
            </a:pPr>
            <a:r>
              <a:rPr lang="nl-NL"/>
              <a:t>Afbeelding is gebaseerd op eerdere publicaties</a:t>
            </a:r>
            <a:endParaRPr/>
          </a:p>
          <a:p>
            <a:pPr marL="0" lvl="0" indent="0" algn="l" rtl="0">
              <a:lnSpc>
                <a:spcPct val="90000"/>
              </a:lnSpc>
              <a:spcBef>
                <a:spcPts val="1000"/>
              </a:spcBef>
              <a:spcAft>
                <a:spcPts val="0"/>
              </a:spcAft>
              <a:buClr>
                <a:schemeClr val="dk2"/>
              </a:buClr>
              <a:buSzPts val="1600"/>
              <a:buNone/>
            </a:pPr>
            <a:r>
              <a:rPr lang="nl-NL"/>
              <a:t>Windmolens van in principe 146 meter hoog </a:t>
            </a:r>
            <a:endParaRPr/>
          </a:p>
          <a:p>
            <a:pPr marL="0" lvl="0" indent="0" algn="l" rtl="0">
              <a:lnSpc>
                <a:spcPct val="90000"/>
              </a:lnSpc>
              <a:spcBef>
                <a:spcPts val="1000"/>
              </a:spcBef>
              <a:spcAft>
                <a:spcPts val="0"/>
              </a:spcAft>
              <a:buClr>
                <a:schemeClr val="dk2"/>
              </a:buClr>
              <a:buSzPts val="1600"/>
              <a:buNone/>
            </a:pPr>
            <a:r>
              <a:rPr lang="nl-NL"/>
              <a:t>Rode cirkels zijn afstand van 1500 meter</a:t>
            </a:r>
            <a:endParaRPr/>
          </a:p>
          <a:p>
            <a:pPr marL="0" lvl="0" indent="0" algn="l" rtl="0">
              <a:lnSpc>
                <a:spcPct val="90000"/>
              </a:lnSpc>
              <a:spcBef>
                <a:spcPts val="1000"/>
              </a:spcBef>
              <a:spcAft>
                <a:spcPts val="0"/>
              </a:spcAft>
              <a:buClr>
                <a:schemeClr val="dk2"/>
              </a:buClr>
              <a:buSzPts val="1600"/>
              <a:buNone/>
            </a:pPr>
            <a:r>
              <a:rPr lang="nl-NL"/>
              <a:t>(norm geadviseerd in bijv. andere landen en door Jan de Laat audioloog  LUMC)</a:t>
            </a:r>
            <a:endParaRPr/>
          </a:p>
        </p:txBody>
      </p:sp>
      <p:sp>
        <p:nvSpPr>
          <p:cNvPr id="195" name="Google Shape;19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2"/>
          <p:cNvSpPr txBox="1">
            <a:spLocks noGrp="1"/>
          </p:cNvSpPr>
          <p:nvPr>
            <p:ph type="title"/>
          </p:nvPr>
        </p:nvSpPr>
        <p:spPr>
          <a:xfrm>
            <a:off x="189149" y="3152930"/>
            <a:ext cx="830893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800"/>
              <a:buNone/>
            </a:pPr>
            <a:r>
              <a:rPr lang="nl-NL"/>
              <a:t>Wat zeggen de experts?</a:t>
            </a:r>
            <a:endParaRPr/>
          </a:p>
        </p:txBody>
      </p:sp>
      <p:sp>
        <p:nvSpPr>
          <p:cNvPr id="201" name="Google Shape;20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800"/>
              <a:buNone/>
            </a:pPr>
            <a:r>
              <a:rPr lang="nl-NL"/>
              <a:t>Laagfrequent geluid draagt ver</a:t>
            </a:r>
            <a:endParaRPr/>
          </a:p>
        </p:txBody>
      </p:sp>
      <p:pic>
        <p:nvPicPr>
          <p:cNvPr id="207" name="Google Shape;207;p43"/>
          <p:cNvPicPr preferRelativeResize="0"/>
          <p:nvPr/>
        </p:nvPicPr>
        <p:blipFill rotWithShape="1">
          <a:blip r:embed="rId3">
            <a:alphaModFix/>
          </a:blip>
          <a:srcRect/>
          <a:stretch/>
        </p:blipFill>
        <p:spPr>
          <a:xfrm>
            <a:off x="0" y="2185768"/>
            <a:ext cx="7787054" cy="4672232"/>
          </a:xfrm>
          <a:prstGeom prst="rect">
            <a:avLst/>
          </a:prstGeom>
          <a:noFill/>
          <a:ln>
            <a:noFill/>
          </a:ln>
        </p:spPr>
      </p:pic>
      <p:sp>
        <p:nvSpPr>
          <p:cNvPr id="208" name="Google Shape;208;p43"/>
          <p:cNvSpPr txBox="1"/>
          <p:nvPr/>
        </p:nvSpPr>
        <p:spPr>
          <a:xfrm>
            <a:off x="8159262" y="2413337"/>
            <a:ext cx="3563700" cy="224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1" i="0" u="none" strike="noStrike" cap="none">
                <a:solidFill>
                  <a:srgbClr val="000000"/>
                </a:solidFill>
                <a:latin typeface="Arial"/>
                <a:ea typeface="Arial"/>
                <a:cs typeface="Arial"/>
                <a:sym typeface="Arial"/>
              </a:rPr>
              <a:t>Jan de Laat – audioloog Universiteit Leiden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nl-NL" sz="1400" b="0" i="0" u="none" strike="noStrike" cap="none">
                <a:solidFill>
                  <a:srgbClr val="000000"/>
                </a:solidFill>
                <a:latin typeface="Arial"/>
                <a:ea typeface="Arial"/>
                <a:cs typeface="Arial"/>
                <a:sym typeface="Arial"/>
              </a:rPr>
              <a:t>Onderzoek naar laagfrequent geluid m.b.t. windturbines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nl-NL" sz="1400" b="0" i="0" u="none" strike="noStrike" cap="none">
                <a:solidFill>
                  <a:srgbClr val="000000"/>
                </a:solidFill>
                <a:latin typeface="Arial"/>
                <a:ea typeface="Arial"/>
                <a:cs typeface="Arial"/>
                <a:sym typeface="Arial"/>
              </a:rPr>
              <a:t>Onderzoek moet nog worden gepubliceerd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nl-NL" sz="1400" b="0" i="0" u="none" strike="noStrike" cap="none">
                <a:solidFill>
                  <a:srgbClr val="000000"/>
                </a:solidFill>
                <a:latin typeface="Arial"/>
                <a:ea typeface="Arial"/>
                <a:cs typeface="Arial"/>
                <a:sym typeface="Arial"/>
              </a:rPr>
              <a:t>Aanwezig bij expertmeeting gemeente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nl-NL" sz="1400" b="0" i="0" u="none" strike="noStrike" cap="none">
                <a:solidFill>
                  <a:srgbClr val="000000"/>
                </a:solidFill>
                <a:latin typeface="Arial"/>
                <a:ea typeface="Arial"/>
                <a:cs typeface="Arial"/>
                <a:sym typeface="Arial"/>
              </a:rPr>
              <a:t>Geeft aan dat geluid ver draagt en de huidige normen te laag zijn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400"/>
              <a:buFont typeface="Arial"/>
              <a:buChar char="•"/>
            </a:pPr>
            <a:r>
              <a:rPr lang="nl-NL" sz="1400" b="0" i="0" u="none" strike="noStrike" cap="none">
                <a:solidFill>
                  <a:srgbClr val="000000"/>
                </a:solidFill>
                <a:latin typeface="Arial"/>
                <a:ea typeface="Arial"/>
                <a:cs typeface="Arial"/>
                <a:sym typeface="Arial"/>
              </a:rPr>
              <a:t>Advies is 10 keer de ashoogte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800"/>
              <a:buNone/>
            </a:pPr>
            <a:r>
              <a:rPr lang="nl-NL"/>
              <a:t>RIVM rapport	</a:t>
            </a:r>
            <a:endParaRPr/>
          </a:p>
        </p:txBody>
      </p:sp>
      <p:sp>
        <p:nvSpPr>
          <p:cNvPr id="214" name="Google Shape;214;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2"/>
              </a:buClr>
              <a:buSzPts val="1800"/>
              <a:buChar char="•"/>
            </a:pPr>
            <a:r>
              <a:rPr lang="nl-NL"/>
              <a:t>RIVM geeft aan dat niet eenduidig kan worden geconcludeerd dat windturbines ziekmakend zijn</a:t>
            </a:r>
            <a:endParaRPr/>
          </a:p>
          <a:p>
            <a:pPr marL="457200" lvl="0" indent="-342900" algn="l" rtl="0">
              <a:lnSpc>
                <a:spcPct val="90000"/>
              </a:lnSpc>
              <a:spcBef>
                <a:spcPts val="1000"/>
              </a:spcBef>
              <a:spcAft>
                <a:spcPts val="0"/>
              </a:spcAft>
              <a:buClr>
                <a:schemeClr val="dk2"/>
              </a:buClr>
              <a:buSzPts val="1800"/>
              <a:buChar char="•"/>
            </a:pPr>
            <a:r>
              <a:rPr lang="nl-NL"/>
              <a:t>Het is een literatuurstudie en geen onderzoek naar situatie in Nederland</a:t>
            </a:r>
            <a:endParaRPr/>
          </a:p>
          <a:p>
            <a:pPr marL="457200" lvl="0" indent="-342900" algn="l" rtl="0">
              <a:lnSpc>
                <a:spcPct val="90000"/>
              </a:lnSpc>
              <a:spcBef>
                <a:spcPts val="1000"/>
              </a:spcBef>
              <a:spcAft>
                <a:spcPts val="0"/>
              </a:spcAft>
              <a:buClr>
                <a:schemeClr val="dk2"/>
              </a:buClr>
              <a:buSzPts val="1800"/>
              <a:buChar char="•"/>
            </a:pPr>
            <a:r>
              <a:rPr lang="nl-NL"/>
              <a:t>Onderzoek is gebruikt vanuit het buitenland</a:t>
            </a:r>
            <a:endParaRPr/>
          </a:p>
          <a:p>
            <a:pPr marL="457200" lvl="0" indent="-342900" algn="l" rtl="0">
              <a:lnSpc>
                <a:spcPct val="90000"/>
              </a:lnSpc>
              <a:spcBef>
                <a:spcPts val="1000"/>
              </a:spcBef>
              <a:spcAft>
                <a:spcPts val="0"/>
              </a:spcAft>
              <a:buClr>
                <a:schemeClr val="dk2"/>
              </a:buClr>
              <a:buSzPts val="1800"/>
              <a:buChar char="•"/>
            </a:pPr>
            <a:r>
              <a:rPr lang="nl-NL"/>
              <a:t>Een onderzoek vanuit rapport RIVM geeft aanwijzing dat binnen 500 meter gezondheidsklachten aanwezig zijn</a:t>
            </a:r>
            <a:endParaRPr/>
          </a:p>
          <a:p>
            <a:pPr marL="457200" lvl="0" indent="-342900" algn="l" rtl="0">
              <a:lnSpc>
                <a:spcPct val="90000"/>
              </a:lnSpc>
              <a:spcBef>
                <a:spcPts val="1000"/>
              </a:spcBef>
              <a:spcAft>
                <a:spcPts val="0"/>
              </a:spcAft>
              <a:buClr>
                <a:schemeClr val="dk2"/>
              </a:buClr>
              <a:buSzPts val="1800"/>
              <a:buChar char="•"/>
            </a:pPr>
            <a:r>
              <a:rPr lang="nl-NL"/>
              <a:t>Mensen ervaren stress wat op zichzelf al ziekmakend is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txBox="1">
            <a:spLocks noGrp="1"/>
          </p:cNvSpPr>
          <p:nvPr>
            <p:ph type="title"/>
          </p:nvPr>
        </p:nvSpPr>
        <p:spPr>
          <a:xfrm>
            <a:off x="189149" y="3152930"/>
            <a:ext cx="830893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nl-NL"/>
              <a:t>Wat wordt er allemaal gedaan vanuit Windalarm (hoofdlijnen)</a:t>
            </a:r>
            <a:endParaRPr/>
          </a:p>
        </p:txBody>
      </p:sp>
      <p:sp>
        <p:nvSpPr>
          <p:cNvPr id="220" name="Google Shape;2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nl-NL"/>
              <a:t>Windalarm Amsterdam</a:t>
            </a:r>
            <a:endParaRPr/>
          </a:p>
        </p:txBody>
      </p:sp>
      <p:sp>
        <p:nvSpPr>
          <p:cNvPr id="226" name="Google Shape;226;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2"/>
              </a:buClr>
              <a:buSzPts val="2000"/>
              <a:buChar char="•"/>
            </a:pPr>
            <a:r>
              <a:rPr lang="nl-NL" sz="2000"/>
              <a:t>Amsterdams protest tegen </a:t>
            </a:r>
            <a:r>
              <a:rPr lang="nl-NL" sz="2000" u="sng"/>
              <a:t>17 of meer MEGA windturbines</a:t>
            </a:r>
            <a:r>
              <a:rPr lang="nl-NL" sz="2000"/>
              <a:t> van </a:t>
            </a:r>
            <a:r>
              <a:rPr lang="nl-NL" sz="2000" u="sng"/>
              <a:t>150-200 meter</a:t>
            </a:r>
            <a:r>
              <a:rPr lang="nl-NL" sz="2000"/>
              <a:t> hoog nabij woonwijken</a:t>
            </a:r>
            <a:endParaRPr/>
          </a:p>
          <a:p>
            <a:pPr marL="228600" lvl="0" indent="-228600" algn="l" rtl="0">
              <a:lnSpc>
                <a:spcPct val="90000"/>
              </a:lnSpc>
              <a:spcBef>
                <a:spcPts val="1000"/>
              </a:spcBef>
              <a:spcAft>
                <a:spcPts val="0"/>
              </a:spcAft>
              <a:buClr>
                <a:schemeClr val="dk2"/>
              </a:buClr>
              <a:buSzPts val="2000"/>
              <a:buChar char="•"/>
            </a:pPr>
            <a:r>
              <a:rPr lang="nl-NL" sz="2000" u="sng"/>
              <a:t>Wel windturbines vanaf 1500 meter </a:t>
            </a:r>
            <a:r>
              <a:rPr lang="nl-NL" sz="2000"/>
              <a:t>van woonhuizen/wijken en natuur </a:t>
            </a:r>
            <a:r>
              <a:rPr lang="nl-NL" sz="2000" b="1" u="sng"/>
              <a:t>EN</a:t>
            </a:r>
            <a:r>
              <a:rPr lang="nl-NL" sz="2000"/>
              <a:t> </a:t>
            </a:r>
            <a:r>
              <a:rPr lang="nl-NL" sz="2000" u="sng"/>
              <a:t>niet vanaf 350 meter </a:t>
            </a:r>
            <a:r>
              <a:rPr lang="nl-NL" sz="2000"/>
              <a:t>bij woonwijken of volkstuinen! </a:t>
            </a:r>
            <a:endParaRPr/>
          </a:p>
          <a:p>
            <a:pPr marL="228600" lvl="0" indent="-228600" algn="l" rtl="0">
              <a:lnSpc>
                <a:spcPct val="90000"/>
              </a:lnSpc>
              <a:spcBef>
                <a:spcPts val="1000"/>
              </a:spcBef>
              <a:spcAft>
                <a:spcPts val="0"/>
              </a:spcAft>
              <a:buClr>
                <a:schemeClr val="dk2"/>
              </a:buClr>
              <a:buSzPts val="2000"/>
              <a:buChar char="•"/>
            </a:pPr>
            <a:r>
              <a:rPr lang="nl-NL" sz="2000"/>
              <a:t>Ontstaan in November 2020</a:t>
            </a:r>
            <a:endParaRPr/>
          </a:p>
          <a:p>
            <a:pPr marL="228600" lvl="0" indent="-228600" algn="l" rtl="0">
              <a:lnSpc>
                <a:spcPct val="90000"/>
              </a:lnSpc>
              <a:spcBef>
                <a:spcPts val="1000"/>
              </a:spcBef>
              <a:spcAft>
                <a:spcPts val="0"/>
              </a:spcAft>
              <a:buClr>
                <a:schemeClr val="dk2"/>
              </a:buClr>
              <a:buSzPts val="2000"/>
              <a:buChar char="•"/>
            </a:pPr>
            <a:r>
              <a:rPr lang="nl-NL" sz="2000"/>
              <a:t>Samenbrengen gebieden/buurten in Amsterdam, om tegen de plannen te strijden en samenwerken met omliggende gemeenten</a:t>
            </a:r>
            <a:endParaRPr/>
          </a:p>
          <a:p>
            <a:pPr marL="228600" lvl="0" indent="-228600" algn="l" rtl="0">
              <a:lnSpc>
                <a:spcPct val="90000"/>
              </a:lnSpc>
              <a:spcBef>
                <a:spcPts val="1000"/>
              </a:spcBef>
              <a:spcAft>
                <a:spcPts val="0"/>
              </a:spcAft>
              <a:buClr>
                <a:schemeClr val="dk2"/>
              </a:buClr>
              <a:buSzPts val="2000"/>
              <a:buChar char="•"/>
            </a:pPr>
            <a:r>
              <a:rPr lang="nl-NL" sz="2000"/>
              <a:t>Zorgen om gezondheid Amsterdammers </a:t>
            </a:r>
            <a:endParaRPr/>
          </a:p>
          <a:p>
            <a:pPr marL="228600" lvl="0" indent="-228600" algn="l" rtl="0">
              <a:lnSpc>
                <a:spcPct val="90000"/>
              </a:lnSpc>
              <a:spcBef>
                <a:spcPts val="1000"/>
              </a:spcBef>
              <a:spcAft>
                <a:spcPts val="0"/>
              </a:spcAft>
              <a:buClr>
                <a:schemeClr val="dk2"/>
              </a:buClr>
              <a:buSzPts val="2000"/>
              <a:buChar char="•"/>
            </a:pPr>
            <a:r>
              <a:rPr lang="nl-NL" sz="2000"/>
              <a:t>Behouden van natuur en stadsgezicht in en rondom Amsterdam</a:t>
            </a:r>
            <a:endParaRPr/>
          </a:p>
          <a:p>
            <a:pPr marL="228600" lvl="0" indent="-228600" algn="l" rtl="0">
              <a:lnSpc>
                <a:spcPct val="90000"/>
              </a:lnSpc>
              <a:spcBef>
                <a:spcPts val="1000"/>
              </a:spcBef>
              <a:spcAft>
                <a:spcPts val="0"/>
              </a:spcAft>
              <a:buClr>
                <a:schemeClr val="dk2"/>
              </a:buClr>
              <a:buSzPts val="2000"/>
              <a:buChar char="•"/>
            </a:pPr>
            <a:r>
              <a:rPr lang="nl-NL" sz="2000"/>
              <a:t>Geen politieke achtergrond, maar juist over de partijen heen; voor gezondheid, veiligheid en natuur van Amsterdam!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nl-NL"/>
              <a:t>Werkgroep Juridisch</a:t>
            </a:r>
            <a:endParaRPr/>
          </a:p>
        </p:txBody>
      </p:sp>
      <p:sp>
        <p:nvSpPr>
          <p:cNvPr id="232" name="Google Shape;232;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2"/>
              </a:buClr>
              <a:buSzPts val="2800"/>
              <a:buChar char="•"/>
            </a:pPr>
            <a:r>
              <a:rPr lang="nl-NL"/>
              <a:t>Waardedaling van huizen (aansprakelijkheidstelling)</a:t>
            </a:r>
            <a:endParaRPr/>
          </a:p>
          <a:p>
            <a:pPr marL="914400" lvl="0" indent="-342900" algn="l" rtl="0">
              <a:spcBef>
                <a:spcPts val="0"/>
              </a:spcBef>
              <a:spcAft>
                <a:spcPts val="0"/>
              </a:spcAft>
              <a:buSzPts val="1800"/>
              <a:buChar char="➔"/>
            </a:pPr>
            <a:r>
              <a:rPr lang="nl-NL" sz="1800"/>
              <a:t>Er is jurisprudentie dat woningen in waarde dalen </a:t>
            </a:r>
            <a:endParaRPr sz="1800"/>
          </a:p>
          <a:p>
            <a:pPr marL="1371600" lvl="2" indent="-342900" algn="l" rtl="0">
              <a:spcBef>
                <a:spcPts val="500"/>
              </a:spcBef>
              <a:spcAft>
                <a:spcPts val="0"/>
              </a:spcAft>
              <a:buSzPts val="1800"/>
              <a:buChar char="•"/>
            </a:pPr>
            <a:r>
              <a:rPr lang="nl-NL" sz="1800"/>
              <a:t>Bij bekendmaking van de plannen</a:t>
            </a:r>
            <a:endParaRPr sz="1800"/>
          </a:p>
          <a:p>
            <a:pPr marL="1371600" lvl="2" indent="-342900" algn="l" rtl="0">
              <a:spcBef>
                <a:spcPts val="500"/>
              </a:spcBef>
              <a:spcAft>
                <a:spcPts val="0"/>
              </a:spcAft>
              <a:buSzPts val="1800"/>
              <a:buChar char="•"/>
            </a:pPr>
            <a:r>
              <a:rPr lang="nl-NL" sz="1800"/>
              <a:t>Als ze zijn geplaatst</a:t>
            </a:r>
            <a:endParaRPr sz="1800"/>
          </a:p>
          <a:p>
            <a:pPr marL="1371600" lvl="2" indent="-342900" algn="l" rtl="0">
              <a:spcBef>
                <a:spcPts val="500"/>
              </a:spcBef>
              <a:spcAft>
                <a:spcPts val="0"/>
              </a:spcAft>
              <a:buSzPts val="1800"/>
              <a:buChar char="•"/>
            </a:pPr>
            <a:r>
              <a:rPr lang="nl-NL" sz="1800"/>
              <a:t>Tot 2 kilometer belanghebbende</a:t>
            </a:r>
            <a:endParaRPr sz="1800"/>
          </a:p>
          <a:p>
            <a:pPr marL="914400" lvl="0" indent="-342900" algn="l" rtl="0">
              <a:lnSpc>
                <a:spcPct val="90000"/>
              </a:lnSpc>
              <a:spcBef>
                <a:spcPts val="0"/>
              </a:spcBef>
              <a:spcAft>
                <a:spcPts val="0"/>
              </a:spcAft>
              <a:buSzPts val="1800"/>
              <a:buChar char="➔"/>
            </a:pPr>
            <a:r>
              <a:rPr lang="nl-NL" sz="1800"/>
              <a:t>Gemiddeld 10% waardedaling binnen de straal van 2 km van de woningen in kwestie</a:t>
            </a:r>
            <a:endParaRPr sz="1800"/>
          </a:p>
          <a:p>
            <a:pPr marL="228600" lvl="0" indent="-228600" algn="l" rtl="0">
              <a:lnSpc>
                <a:spcPct val="90000"/>
              </a:lnSpc>
              <a:spcBef>
                <a:spcPts val="1000"/>
              </a:spcBef>
              <a:spcAft>
                <a:spcPts val="0"/>
              </a:spcAft>
              <a:buClr>
                <a:schemeClr val="dk2"/>
              </a:buClr>
              <a:buSzPts val="2800"/>
              <a:buChar char="•"/>
            </a:pPr>
            <a:r>
              <a:rPr lang="nl-NL"/>
              <a:t>Pondera onderzoek</a:t>
            </a:r>
            <a:endParaRPr/>
          </a:p>
          <a:p>
            <a:pPr marL="228600" lvl="0" indent="-228600" algn="l" rtl="0">
              <a:lnSpc>
                <a:spcPct val="90000"/>
              </a:lnSpc>
              <a:spcBef>
                <a:spcPts val="1000"/>
              </a:spcBef>
              <a:spcAft>
                <a:spcPts val="0"/>
              </a:spcAft>
              <a:buClr>
                <a:schemeClr val="dk2"/>
              </a:buClr>
              <a:buSzPts val="2800"/>
              <a:buChar char="•"/>
            </a:pPr>
            <a:r>
              <a:rPr lang="nl-NL"/>
              <a:t>WOB-verzoeken</a:t>
            </a:r>
            <a:endParaRPr/>
          </a:p>
          <a:p>
            <a:pPr marL="0" lvl="0" indent="0" algn="l" rtl="0">
              <a:lnSpc>
                <a:spcPct val="90000"/>
              </a:lnSpc>
              <a:spcBef>
                <a:spcPts val="1000"/>
              </a:spcBef>
              <a:spcAft>
                <a:spcPts val="0"/>
              </a:spcAft>
              <a:buNone/>
            </a:pPr>
            <a:endParaRPr/>
          </a:p>
          <a:p>
            <a:pPr marL="228600" lvl="0" indent="-50800" algn="l" rtl="0">
              <a:lnSpc>
                <a:spcPct val="90000"/>
              </a:lnSpc>
              <a:spcBef>
                <a:spcPts val="1000"/>
              </a:spcBef>
              <a:spcAft>
                <a:spcPts val="0"/>
              </a:spcAft>
              <a:buClr>
                <a:schemeClr val="dk2"/>
              </a:buClr>
              <a:buSzPts val="2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16"/>
        <p:cNvGrpSpPr/>
        <p:nvPr/>
      </p:nvGrpSpPr>
      <p:grpSpPr>
        <a:xfrm>
          <a:off x="0" y="0"/>
          <a:ext cx="0" cy="0"/>
          <a:chOff x="0" y="0"/>
          <a:chExt cx="0" cy="0"/>
        </a:xfrm>
      </p:grpSpPr>
      <p:sp>
        <p:nvSpPr>
          <p:cNvPr id="117" name="Google Shape;117;p2"/>
          <p:cNvSpPr/>
          <p:nvPr/>
        </p:nvSpPr>
        <p:spPr>
          <a:xfrm>
            <a:off x="0" y="0"/>
            <a:ext cx="12192000" cy="68579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8" name="Google Shape;118;p2" descr="Diagram&#10;&#10;Description automatically generated"/>
          <p:cNvPicPr preferRelativeResize="0"/>
          <p:nvPr/>
        </p:nvPicPr>
        <p:blipFill rotWithShape="1">
          <a:blip r:embed="rId3">
            <a:alphaModFix amt="50000"/>
          </a:blip>
          <a:srcRect t="8685" b="14521"/>
          <a:stretch/>
        </p:blipFill>
        <p:spPr>
          <a:xfrm>
            <a:off x="20" y="1"/>
            <a:ext cx="12191980" cy="6857999"/>
          </a:xfrm>
          <a:prstGeom prst="rect">
            <a:avLst/>
          </a:prstGeom>
          <a:noFill/>
          <a:ln>
            <a:noFill/>
          </a:ln>
        </p:spPr>
      </p:pic>
      <p:sp>
        <p:nvSpPr>
          <p:cNvPr id="119" name="Google Shape;119;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6000"/>
              <a:buFont typeface="Calibri"/>
              <a:buNone/>
            </a:pPr>
            <a:r>
              <a:rPr lang="nl-NL">
                <a:solidFill>
                  <a:srgbClr val="FFFFFF"/>
                </a:solidFill>
              </a:rPr>
              <a:t>Windalarm Amsterdam Noord</a:t>
            </a:r>
            <a:endParaRPr/>
          </a:p>
        </p:txBody>
      </p:sp>
      <p:sp>
        <p:nvSpPr>
          <p:cNvPr id="120" name="Google Shape;120;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2400"/>
              <a:buNone/>
            </a:pPr>
            <a:r>
              <a:rPr lang="nl-NL">
                <a:solidFill>
                  <a:srgbClr val="FFFFFF"/>
                </a:solidFill>
              </a:rPr>
              <a:t>Informatie avond 8 april 2021</a:t>
            </a:r>
            <a:endParaRPr>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cf1e326807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a:t>Werkgroep Juridisch</a:t>
            </a:r>
            <a:endParaRPr/>
          </a:p>
        </p:txBody>
      </p:sp>
      <p:sp>
        <p:nvSpPr>
          <p:cNvPr id="239" name="Google Shape;239;gcf1e326807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Clr>
                <a:schemeClr val="dk1"/>
              </a:buClr>
              <a:buSzPts val="1100"/>
              <a:buFont typeface="Arial"/>
              <a:buNone/>
            </a:pPr>
            <a:r>
              <a:rPr lang="nl-NL" sz="2000" b="1"/>
              <a:t>Wat kunnen we doen? </a:t>
            </a:r>
            <a:endParaRPr sz="2000" b="1"/>
          </a:p>
          <a:p>
            <a:pPr marL="0" lvl="0" indent="0" algn="l" rtl="0">
              <a:lnSpc>
                <a:spcPct val="115000"/>
              </a:lnSpc>
              <a:spcBef>
                <a:spcPts val="1200"/>
              </a:spcBef>
              <a:spcAft>
                <a:spcPts val="0"/>
              </a:spcAft>
              <a:buNone/>
            </a:pPr>
            <a:endParaRPr sz="1600" b="1"/>
          </a:p>
          <a:p>
            <a:pPr marL="0" lvl="0" indent="0" algn="l" rtl="0">
              <a:lnSpc>
                <a:spcPct val="115000"/>
              </a:lnSpc>
              <a:spcBef>
                <a:spcPts val="1200"/>
              </a:spcBef>
              <a:spcAft>
                <a:spcPts val="0"/>
              </a:spcAft>
              <a:buClr>
                <a:schemeClr val="dk1"/>
              </a:buClr>
              <a:buSzPts val="1100"/>
              <a:buFont typeface="Arial"/>
              <a:buNone/>
            </a:pPr>
            <a:r>
              <a:rPr lang="nl-NL" sz="1600" b="1"/>
              <a:t>Bezwaar en beroep bij bestuursrechter en Raad van State</a:t>
            </a:r>
            <a:r>
              <a:rPr lang="nl-NL" sz="1600"/>
              <a:t>: kan in principe alleen tegen beslissing van overheid met direct juridische gevolgen voor burgers. Tegen een beslissingen zoals Omgevingsvisie staat geen beroep open omdat die alleen de gemeente zelf bindt. Bij windmolens betekent dit in feite dat het eerste moment van bezwaar pas komt als de vergunning wordt verleend. Toetsing bezwaar en beroep is marginaal, dus bij voorkeur → geen vergunning.</a:t>
            </a:r>
            <a:endParaRPr sz="1600"/>
          </a:p>
          <a:p>
            <a:pPr marL="0" lvl="0" indent="0" algn="l" rtl="0">
              <a:lnSpc>
                <a:spcPct val="115000"/>
              </a:lnSpc>
              <a:spcBef>
                <a:spcPts val="1200"/>
              </a:spcBef>
              <a:spcAft>
                <a:spcPts val="0"/>
              </a:spcAft>
              <a:buClr>
                <a:schemeClr val="dk1"/>
              </a:buClr>
              <a:buSzPts val="1100"/>
              <a:buFont typeface="Arial"/>
              <a:buNone/>
            </a:pPr>
            <a:r>
              <a:rPr lang="nl-NL" sz="1600" b="1"/>
              <a:t>Civielrechtelijke schadeclaim</a:t>
            </a:r>
            <a:r>
              <a:rPr lang="nl-NL" sz="1600"/>
              <a:t>: een claim voor schade door daling in waarde van woningen rondom windpark kan bij initiatiefnemer worden neergelegd. Kan ook al voor dat een turbine er staat.</a:t>
            </a:r>
            <a:endParaRPr sz="1600"/>
          </a:p>
          <a:p>
            <a:pPr marL="0" lvl="0" indent="0" algn="l" rtl="0">
              <a:lnSpc>
                <a:spcPct val="115000"/>
              </a:lnSpc>
              <a:spcBef>
                <a:spcPts val="1200"/>
              </a:spcBef>
              <a:spcAft>
                <a:spcPts val="0"/>
              </a:spcAft>
              <a:buClr>
                <a:schemeClr val="dk1"/>
              </a:buClr>
              <a:buSzPts val="1100"/>
              <a:buFont typeface="Arial"/>
              <a:buNone/>
            </a:pPr>
            <a:r>
              <a:rPr lang="nl-NL" sz="1600" b="1"/>
              <a:t>Anders</a:t>
            </a:r>
            <a:r>
              <a:rPr lang="nl-NL" sz="1600"/>
              <a:t>: er wordt met advocaat onderzocht naar mogelijkheid om toch tegen vaststelling windgebieden op gemeente of provinciaal niveau op te treden, of anders tegen initiatiefnemers. </a:t>
            </a:r>
            <a:endParaRPr sz="1600"/>
          </a:p>
          <a:p>
            <a:pPr marL="0" lvl="0" indent="0" algn="l" rtl="0">
              <a:spcBef>
                <a:spcPts val="1200"/>
              </a:spcBef>
              <a:spcAft>
                <a:spcPts val="0"/>
              </a:spcAft>
              <a:buNone/>
            </a:pPr>
            <a:endParaRPr/>
          </a:p>
        </p:txBody>
      </p:sp>
      <p:sp>
        <p:nvSpPr>
          <p:cNvPr id="240" name="Google Shape;240;gcf1e326807_0_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NL"/>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cf1e326807_0_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a:t>Werkgroep Juridisch</a:t>
            </a:r>
            <a:endParaRPr/>
          </a:p>
        </p:txBody>
      </p:sp>
      <p:sp>
        <p:nvSpPr>
          <p:cNvPr id="247" name="Google Shape;247;gcf1e326807_0_7"/>
          <p:cNvSpPr txBox="1">
            <a:spLocks noGrp="1"/>
          </p:cNvSpPr>
          <p:nvPr>
            <p:ph type="body" idx="1"/>
          </p:nvPr>
        </p:nvSpPr>
        <p:spPr>
          <a:xfrm>
            <a:off x="838200" y="1485000"/>
            <a:ext cx="10515600" cy="4691700"/>
          </a:xfrm>
          <a:prstGeom prst="rect">
            <a:avLst/>
          </a:prstGeom>
        </p:spPr>
        <p:txBody>
          <a:bodyPr spcFirstLastPara="1" wrap="square" lIns="91425" tIns="45700" rIns="91425" bIns="45700" anchor="t" anchorCtr="0">
            <a:normAutofit fontScale="92500" lnSpcReduction="10000"/>
          </a:bodyPr>
          <a:lstStyle/>
          <a:p>
            <a:pPr marL="0" lvl="0" indent="0" algn="l" rtl="0">
              <a:lnSpc>
                <a:spcPct val="115000"/>
              </a:lnSpc>
              <a:spcBef>
                <a:spcPts val="1200"/>
              </a:spcBef>
              <a:spcAft>
                <a:spcPts val="0"/>
              </a:spcAft>
              <a:buClr>
                <a:schemeClr val="dk1"/>
              </a:buClr>
              <a:buSzPts val="1100"/>
              <a:buFont typeface="Arial"/>
              <a:buNone/>
            </a:pPr>
            <a:r>
              <a:rPr lang="nl-NL" sz="1957" b="1"/>
              <a:t>Geschatte tijdlijn proces plaatsing windturbines</a:t>
            </a:r>
            <a:endParaRPr sz="1957" b="1"/>
          </a:p>
          <a:p>
            <a:pPr marL="457200" lvl="0" indent="-228600" algn="l" rtl="0">
              <a:lnSpc>
                <a:spcPct val="115000"/>
              </a:lnSpc>
              <a:spcBef>
                <a:spcPts val="1200"/>
              </a:spcBef>
              <a:spcAft>
                <a:spcPts val="0"/>
              </a:spcAft>
              <a:buNone/>
            </a:pPr>
            <a:r>
              <a:rPr lang="nl-NL" sz="1000"/>
              <a:t>·</a:t>
            </a:r>
            <a:r>
              <a:rPr lang="nl-NL" sz="700"/>
              <a:t>         </a:t>
            </a:r>
            <a:r>
              <a:rPr lang="nl-NL" sz="1000" b="1"/>
              <a:t>17 mei 2021</a:t>
            </a:r>
            <a:r>
              <a:rPr lang="nl-NL" sz="1000"/>
              <a:t> – Vergadering Provinciale Staten</a:t>
            </a:r>
            <a:endParaRPr sz="1000"/>
          </a:p>
          <a:p>
            <a:pPr marL="457200" lvl="0" indent="-228600" algn="l" rtl="0">
              <a:lnSpc>
                <a:spcPct val="115000"/>
              </a:lnSpc>
              <a:spcBef>
                <a:spcPts val="1200"/>
              </a:spcBef>
              <a:spcAft>
                <a:spcPts val="0"/>
              </a:spcAft>
              <a:buNone/>
            </a:pPr>
            <a:r>
              <a:rPr lang="nl-NL" sz="1000"/>
              <a:t>·</a:t>
            </a:r>
            <a:r>
              <a:rPr lang="nl-NL" sz="700"/>
              <a:t>         </a:t>
            </a:r>
            <a:r>
              <a:rPr lang="nl-NL" sz="1000" b="1"/>
              <a:t>20 mei 2021</a:t>
            </a:r>
            <a:r>
              <a:rPr lang="nl-NL" sz="1000"/>
              <a:t> – Laatste FED vergadering gemeente Amsterdam voor vaststelling zoekgebieden</a:t>
            </a:r>
            <a:endParaRPr sz="1000"/>
          </a:p>
          <a:p>
            <a:pPr marL="457200" lvl="0" indent="-228600" algn="l" rtl="0">
              <a:lnSpc>
                <a:spcPct val="115000"/>
              </a:lnSpc>
              <a:spcBef>
                <a:spcPts val="1200"/>
              </a:spcBef>
              <a:spcAft>
                <a:spcPts val="0"/>
              </a:spcAft>
              <a:buNone/>
            </a:pPr>
            <a:r>
              <a:rPr lang="nl-NL" sz="1000"/>
              <a:t>·</a:t>
            </a:r>
            <a:r>
              <a:rPr lang="nl-NL" sz="700"/>
              <a:t>         </a:t>
            </a:r>
            <a:r>
              <a:rPr lang="nl-NL" sz="1000" b="1"/>
              <a:t>26 &amp; 27 mei 2021</a:t>
            </a:r>
            <a:r>
              <a:rPr lang="nl-NL" sz="1000"/>
              <a:t> - Vaststellen zoekgebieden gemeenteraad Amsterdam</a:t>
            </a:r>
            <a:endParaRPr sz="1000"/>
          </a:p>
          <a:p>
            <a:pPr marL="457200" lvl="0" indent="-228600" algn="l" rtl="0">
              <a:lnSpc>
                <a:spcPct val="115000"/>
              </a:lnSpc>
              <a:spcBef>
                <a:spcPts val="1200"/>
              </a:spcBef>
              <a:spcAft>
                <a:spcPts val="0"/>
              </a:spcAft>
              <a:buNone/>
            </a:pPr>
            <a:r>
              <a:rPr lang="nl-NL" sz="1000"/>
              <a:t>·</a:t>
            </a:r>
            <a:r>
              <a:rPr lang="nl-NL" sz="700"/>
              <a:t>         </a:t>
            </a:r>
            <a:r>
              <a:rPr lang="nl-NL" sz="1000" b="1"/>
              <a:t>31 mei 2021 </a:t>
            </a:r>
            <a:r>
              <a:rPr lang="nl-NL" sz="1000"/>
              <a:t>– Technische briefing RES 1.0 Provinciale Staten</a:t>
            </a:r>
            <a:endParaRPr sz="1000"/>
          </a:p>
          <a:p>
            <a:pPr marL="457200" lvl="0" indent="-228600" algn="l" rtl="0">
              <a:lnSpc>
                <a:spcPct val="115000"/>
              </a:lnSpc>
              <a:spcBef>
                <a:spcPts val="1200"/>
              </a:spcBef>
              <a:spcAft>
                <a:spcPts val="0"/>
              </a:spcAft>
              <a:buNone/>
            </a:pPr>
            <a:r>
              <a:rPr lang="nl-NL" sz="1000"/>
              <a:t>·</a:t>
            </a:r>
            <a:r>
              <a:rPr lang="nl-NL" sz="700"/>
              <a:t>         </a:t>
            </a:r>
            <a:r>
              <a:rPr lang="nl-NL" sz="1000" b="1"/>
              <a:t>3 juni 2021 </a:t>
            </a:r>
            <a:r>
              <a:rPr lang="nl-NL" sz="1000"/>
              <a:t>- Extra commissievergadering; insprekers op de RES 1.0 Provinciale Staten</a:t>
            </a:r>
            <a:endParaRPr sz="1000"/>
          </a:p>
          <a:p>
            <a:pPr marL="457200" lvl="0" indent="-228600" algn="l" rtl="0">
              <a:lnSpc>
                <a:spcPct val="115000"/>
              </a:lnSpc>
              <a:spcBef>
                <a:spcPts val="1200"/>
              </a:spcBef>
              <a:spcAft>
                <a:spcPts val="0"/>
              </a:spcAft>
              <a:buNone/>
            </a:pPr>
            <a:r>
              <a:rPr lang="nl-NL" sz="1000"/>
              <a:t>·</a:t>
            </a:r>
            <a:r>
              <a:rPr lang="nl-NL" sz="700"/>
              <a:t>         </a:t>
            </a:r>
            <a:r>
              <a:rPr lang="nl-NL" sz="1000" b="1"/>
              <a:t>10 juni 2021</a:t>
            </a:r>
            <a:r>
              <a:rPr lang="nl-NL" sz="1000"/>
              <a:t> - Extra commissievergadering RWK; Inhoudelijke bespreking RES 1.0 Provinciale Staten</a:t>
            </a:r>
            <a:endParaRPr sz="1000"/>
          </a:p>
          <a:p>
            <a:pPr marL="457200" lvl="0" indent="-228600" algn="l" rtl="0">
              <a:lnSpc>
                <a:spcPct val="115000"/>
              </a:lnSpc>
              <a:spcBef>
                <a:spcPts val="1200"/>
              </a:spcBef>
              <a:spcAft>
                <a:spcPts val="0"/>
              </a:spcAft>
              <a:buNone/>
            </a:pPr>
            <a:r>
              <a:rPr lang="nl-NL" sz="1000"/>
              <a:t>·</a:t>
            </a:r>
            <a:r>
              <a:rPr lang="nl-NL" sz="700"/>
              <a:t>         </a:t>
            </a:r>
            <a:r>
              <a:rPr lang="nl-NL" sz="1000" b="1"/>
              <a:t>Juni 2021</a:t>
            </a:r>
            <a:r>
              <a:rPr lang="nl-NL" sz="1000"/>
              <a:t> – Na vaststelling gemeenteraad moet college burgemeester en wethouders (B&amp;W) Amsterdam bij Gedeputeerde Staten (GS) van Provincie NH een ontheffing vragen van windturbine verbod in de provinciale Omgevingsverordening (verzoek inpassingsplan).  Draagvlak eis is een belangrijk onderdeel, maar wordt marginaal getoetst. GS maakt ook een integrale afweging met de regels voor o.a. het Bijzonder Provinciaal Landschap, Erfgoederen van uitzonderlijke universele waarde, het Natuurnetwerk Nederland of natuurverbinding en de ruimtelijke inpassing in het landelijk gebied.</a:t>
            </a:r>
            <a:endParaRPr sz="1000"/>
          </a:p>
          <a:p>
            <a:pPr marL="457200" lvl="0" indent="-228600" algn="l" rtl="0">
              <a:lnSpc>
                <a:spcPct val="115000"/>
              </a:lnSpc>
              <a:spcBef>
                <a:spcPts val="1200"/>
              </a:spcBef>
              <a:spcAft>
                <a:spcPts val="0"/>
              </a:spcAft>
              <a:buNone/>
            </a:pPr>
            <a:r>
              <a:rPr lang="nl-NL" sz="1000"/>
              <a:t>·</a:t>
            </a:r>
            <a:r>
              <a:rPr lang="nl-NL" sz="700"/>
              <a:t>         </a:t>
            </a:r>
            <a:r>
              <a:rPr lang="nl-NL" sz="1000" b="1"/>
              <a:t>1 juli 2021</a:t>
            </a:r>
            <a:r>
              <a:rPr lang="nl-NL" sz="1000"/>
              <a:t> – Vaststellen RES 1.0 door de gemeenteraden, de Provinciale Staten en de algemeen besturen van de waterschappen. De uitkomsten van de RES 1.0 worden vervolgens per gemeente en provincie verwerkt en vastgelegd in hun omgevingsbeleid.</a:t>
            </a:r>
            <a:endParaRPr sz="1000"/>
          </a:p>
          <a:p>
            <a:pPr marL="457200" lvl="0" indent="-228600" algn="l" rtl="0">
              <a:lnSpc>
                <a:spcPct val="115000"/>
              </a:lnSpc>
              <a:spcBef>
                <a:spcPts val="1200"/>
              </a:spcBef>
              <a:spcAft>
                <a:spcPts val="0"/>
              </a:spcAft>
              <a:buNone/>
            </a:pPr>
            <a:r>
              <a:rPr lang="nl-NL" sz="1000"/>
              <a:t>·</a:t>
            </a:r>
            <a:r>
              <a:rPr lang="nl-NL" sz="700"/>
              <a:t>         </a:t>
            </a:r>
            <a:r>
              <a:rPr lang="nl-NL" sz="1000" b="1"/>
              <a:t>Juni / juli 2021</a:t>
            </a:r>
            <a:r>
              <a:rPr lang="nl-NL" sz="1000"/>
              <a:t> – Vaststellen Omgevingsvisie 2050 gemeenteraad Amsterdam waarin zoekgebieden worden verankerd.</a:t>
            </a:r>
            <a:endParaRPr sz="1000"/>
          </a:p>
          <a:p>
            <a:pPr marL="457200" lvl="0" indent="-228600" algn="l" rtl="0">
              <a:lnSpc>
                <a:spcPct val="115000"/>
              </a:lnSpc>
              <a:spcBef>
                <a:spcPts val="1200"/>
              </a:spcBef>
              <a:spcAft>
                <a:spcPts val="0"/>
              </a:spcAft>
              <a:buNone/>
            </a:pPr>
            <a:r>
              <a:rPr lang="nl-NL" sz="1000"/>
              <a:t>·</a:t>
            </a:r>
            <a:r>
              <a:rPr lang="nl-NL" sz="700"/>
              <a:t>         </a:t>
            </a:r>
            <a:r>
              <a:rPr lang="nl-NL" sz="1000" b="1"/>
              <a:t>Najaar 2021 – 2025</a:t>
            </a:r>
            <a:r>
              <a:rPr lang="nl-NL" sz="1000"/>
              <a:t> – Initiatiefnemers mogen aan de slag in de vastgestelde zoekgebieden. Vaststellen “Participatieplan” met omwonenden.</a:t>
            </a:r>
            <a:endParaRPr sz="1000"/>
          </a:p>
          <a:p>
            <a:pPr marL="457200" lvl="0" indent="-228600" algn="l" rtl="0">
              <a:lnSpc>
                <a:spcPct val="115000"/>
              </a:lnSpc>
              <a:spcBef>
                <a:spcPts val="1200"/>
              </a:spcBef>
              <a:spcAft>
                <a:spcPts val="0"/>
              </a:spcAft>
              <a:buNone/>
            </a:pPr>
            <a:r>
              <a:rPr lang="nl-NL" sz="1000"/>
              <a:t>·</a:t>
            </a:r>
            <a:r>
              <a:rPr lang="nl-NL" sz="700"/>
              <a:t>         </a:t>
            </a:r>
            <a:r>
              <a:rPr lang="nl-NL" sz="1000" b="1"/>
              <a:t>Eind 2025</a:t>
            </a:r>
            <a:r>
              <a:rPr lang="nl-NL" sz="1000"/>
              <a:t> – Alle vergunning moeten voor eind 2025 zijn verleend door gemeente Amsterdam</a:t>
            </a:r>
            <a:endParaRPr sz="1000"/>
          </a:p>
          <a:p>
            <a:pPr marL="457200" lvl="0" indent="-228600" algn="l" rtl="0">
              <a:lnSpc>
                <a:spcPct val="115000"/>
              </a:lnSpc>
              <a:spcBef>
                <a:spcPts val="1200"/>
              </a:spcBef>
              <a:spcAft>
                <a:spcPts val="1200"/>
              </a:spcAft>
              <a:buNone/>
            </a:pPr>
            <a:r>
              <a:rPr lang="nl-NL" sz="1000"/>
              <a:t>·</a:t>
            </a:r>
            <a:r>
              <a:rPr lang="nl-NL" sz="700"/>
              <a:t>         </a:t>
            </a:r>
            <a:r>
              <a:rPr lang="nl-NL" sz="1000" b="1"/>
              <a:t>2025 – 2030</a:t>
            </a:r>
            <a:r>
              <a:rPr lang="nl-NL" sz="1000"/>
              <a:t> – Eventuele bouw windturbines</a:t>
            </a:r>
            <a:endParaRPr/>
          </a:p>
        </p:txBody>
      </p:sp>
      <p:sp>
        <p:nvSpPr>
          <p:cNvPr id="248" name="Google Shape;248;gcf1e326807_0_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l-NL"/>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nl-NL"/>
              <a:t>Werkgroep Gezondheid</a:t>
            </a:r>
            <a:endParaRPr/>
          </a:p>
        </p:txBody>
      </p:sp>
      <p:sp>
        <p:nvSpPr>
          <p:cNvPr id="254" name="Google Shape;254;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2"/>
              </a:buClr>
              <a:buSzPts val="2800"/>
              <a:buChar char="•"/>
            </a:pPr>
            <a:r>
              <a:rPr lang="nl-NL" dirty="0"/>
              <a:t>Raadsadres </a:t>
            </a:r>
            <a:endParaRPr dirty="0"/>
          </a:p>
          <a:p>
            <a:pPr marL="228600" lvl="0" indent="-228600" algn="l" rtl="0">
              <a:lnSpc>
                <a:spcPct val="90000"/>
              </a:lnSpc>
              <a:spcBef>
                <a:spcPts val="0"/>
              </a:spcBef>
              <a:spcAft>
                <a:spcPts val="0"/>
              </a:spcAft>
              <a:buClr>
                <a:schemeClr val="dk2"/>
              </a:buClr>
              <a:buSzPts val="2800"/>
              <a:buChar char="•"/>
            </a:pPr>
            <a:r>
              <a:rPr lang="nl-NL" dirty="0"/>
              <a:t>Zorgen over ‘onderzoek’ RIVM waaraan de gemeente refereert</a:t>
            </a:r>
            <a:endParaRPr dirty="0"/>
          </a:p>
          <a:p>
            <a:pPr marL="685800" lvl="1" indent="-228600" algn="l" rtl="0">
              <a:lnSpc>
                <a:spcPct val="90000"/>
              </a:lnSpc>
              <a:spcBef>
                <a:spcPts val="500"/>
              </a:spcBef>
              <a:spcAft>
                <a:spcPts val="0"/>
              </a:spcAft>
              <a:buClr>
                <a:schemeClr val="dk2"/>
              </a:buClr>
              <a:buSzPts val="2400"/>
              <a:buChar char="•"/>
            </a:pPr>
            <a:r>
              <a:rPr lang="nl-NL" dirty="0"/>
              <a:t>Onderzoek RIVM alleen literatuur buitenland</a:t>
            </a:r>
            <a:endParaRPr dirty="0"/>
          </a:p>
          <a:p>
            <a:pPr marL="685800" lvl="1" indent="-228600" algn="l" rtl="0">
              <a:lnSpc>
                <a:spcPct val="90000"/>
              </a:lnSpc>
              <a:spcBef>
                <a:spcPts val="500"/>
              </a:spcBef>
              <a:spcAft>
                <a:spcPts val="0"/>
              </a:spcAft>
              <a:buClr>
                <a:schemeClr val="dk2"/>
              </a:buClr>
              <a:buSzPts val="2400"/>
              <a:buChar char="•"/>
            </a:pPr>
            <a:r>
              <a:rPr lang="nl-NL" dirty="0"/>
              <a:t>Niet vergelijkbaar met ons land</a:t>
            </a:r>
            <a:endParaRPr dirty="0"/>
          </a:p>
          <a:p>
            <a:pPr marL="1143000" lvl="2" indent="-228600" algn="l" rtl="0">
              <a:lnSpc>
                <a:spcPct val="90000"/>
              </a:lnSpc>
              <a:spcBef>
                <a:spcPts val="500"/>
              </a:spcBef>
              <a:spcAft>
                <a:spcPts val="0"/>
              </a:spcAft>
              <a:buClr>
                <a:schemeClr val="dk2"/>
              </a:buClr>
              <a:buSzPts val="2000"/>
              <a:buChar char="•"/>
            </a:pPr>
            <a:r>
              <a:rPr lang="nl-NL" dirty="0"/>
              <a:t>Verder weg van bewoning</a:t>
            </a:r>
            <a:endParaRPr dirty="0"/>
          </a:p>
          <a:p>
            <a:pPr marL="1143000" lvl="2" indent="-228600" algn="l" rtl="0">
              <a:lnSpc>
                <a:spcPct val="90000"/>
              </a:lnSpc>
              <a:spcBef>
                <a:spcPts val="500"/>
              </a:spcBef>
              <a:spcAft>
                <a:spcPts val="0"/>
              </a:spcAft>
              <a:buClr>
                <a:schemeClr val="dk2"/>
              </a:buClr>
              <a:buSzPts val="2000"/>
              <a:buChar char="•"/>
            </a:pPr>
            <a:r>
              <a:rPr lang="nl-NL" dirty="0"/>
              <a:t>Kleinere windmolens</a:t>
            </a:r>
            <a:endParaRPr dirty="0"/>
          </a:p>
          <a:p>
            <a:pPr marL="685800" lvl="1" indent="-228600" algn="l" rtl="0">
              <a:lnSpc>
                <a:spcPct val="90000"/>
              </a:lnSpc>
              <a:spcBef>
                <a:spcPts val="500"/>
              </a:spcBef>
              <a:spcAft>
                <a:spcPts val="0"/>
              </a:spcAft>
              <a:buClr>
                <a:schemeClr val="dk2"/>
              </a:buClr>
              <a:buSzPts val="2400"/>
              <a:buChar char="•"/>
            </a:pPr>
            <a:r>
              <a:rPr lang="nl-NL" dirty="0"/>
              <a:t>Onderzoek laat zien dat er wel gezondheidsschade is binnen 500 meter van bewoners</a:t>
            </a:r>
            <a:endParaRPr dirty="0"/>
          </a:p>
          <a:p>
            <a:pPr marL="685800" lvl="1" indent="-228600">
              <a:buSzPts val="2400"/>
            </a:pPr>
            <a:r>
              <a:rPr lang="nl-NL" dirty="0"/>
              <a:t>Ondertekend door 100 artsen of paramedici </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nl-NL"/>
              <a:t>Werkgroep Natuur / Flora en Fauna</a:t>
            </a:r>
            <a:endParaRPr/>
          </a:p>
        </p:txBody>
      </p:sp>
      <p:sp>
        <p:nvSpPr>
          <p:cNvPr id="260" name="Google Shape;260;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85000" lnSpcReduction="20000"/>
          </a:bodyPr>
          <a:lstStyle/>
          <a:p>
            <a:pPr marL="228600" lvl="0" indent="-214183" algn="l" rtl="0">
              <a:lnSpc>
                <a:spcPct val="90000"/>
              </a:lnSpc>
              <a:spcBef>
                <a:spcPts val="0"/>
              </a:spcBef>
              <a:spcAft>
                <a:spcPts val="0"/>
              </a:spcAft>
              <a:buClr>
                <a:schemeClr val="dk2"/>
              </a:buClr>
              <a:buSzPct val="108108"/>
              <a:buChar char="•"/>
            </a:pPr>
            <a:r>
              <a:rPr lang="nl-NL"/>
              <a:t>Voorkeursgebieden in groene natuurgebieden</a:t>
            </a:r>
            <a:endParaRPr/>
          </a:p>
          <a:p>
            <a:pPr marL="685800" lvl="1" indent="-216243" algn="l" rtl="0">
              <a:lnSpc>
                <a:spcPct val="90000"/>
              </a:lnSpc>
              <a:spcBef>
                <a:spcPts val="500"/>
              </a:spcBef>
              <a:spcAft>
                <a:spcPts val="0"/>
              </a:spcAft>
              <a:buClr>
                <a:schemeClr val="dk2"/>
              </a:buClr>
              <a:buSzPct val="108108"/>
              <a:buChar char="•"/>
            </a:pPr>
            <a:r>
              <a:rPr lang="nl-NL"/>
              <a:t>Hoofdgroenstructuur Amsterdam</a:t>
            </a:r>
            <a:endParaRPr/>
          </a:p>
          <a:p>
            <a:pPr marL="685800" marR="0" lvl="1" indent="-216243" algn="l" rtl="0">
              <a:lnSpc>
                <a:spcPct val="90000"/>
              </a:lnSpc>
              <a:spcBef>
                <a:spcPts val="500"/>
              </a:spcBef>
              <a:spcAft>
                <a:spcPts val="0"/>
              </a:spcAft>
              <a:buSzPct val="108108"/>
              <a:buChar char="•"/>
            </a:pPr>
            <a:r>
              <a:rPr lang="nl-NL"/>
              <a:t>Weidevogelgebied</a:t>
            </a:r>
            <a:endParaRPr/>
          </a:p>
          <a:p>
            <a:pPr marL="685800" lvl="1" indent="-216243" algn="l" rtl="0">
              <a:lnSpc>
                <a:spcPct val="90000"/>
              </a:lnSpc>
              <a:spcBef>
                <a:spcPts val="500"/>
              </a:spcBef>
              <a:spcAft>
                <a:spcPts val="0"/>
              </a:spcAft>
              <a:buClr>
                <a:schemeClr val="dk2"/>
              </a:buClr>
              <a:buSzPct val="108108"/>
              <a:buChar char="•"/>
            </a:pPr>
            <a:r>
              <a:rPr lang="nl-NL"/>
              <a:t>Naast natura 2000 gebieden </a:t>
            </a:r>
            <a:endParaRPr/>
          </a:p>
          <a:p>
            <a:pPr marL="685800" lvl="1" indent="-216243" algn="l" rtl="0">
              <a:lnSpc>
                <a:spcPct val="90000"/>
              </a:lnSpc>
              <a:spcBef>
                <a:spcPts val="500"/>
              </a:spcBef>
              <a:spcAft>
                <a:spcPts val="0"/>
              </a:spcAft>
              <a:buClr>
                <a:schemeClr val="dk2"/>
              </a:buClr>
              <a:buSzPct val="108107"/>
              <a:buChar char="•"/>
            </a:pPr>
            <a:r>
              <a:rPr lang="nl-NL"/>
              <a:t>Bijzonder Provinciaal Landschap</a:t>
            </a:r>
            <a:endParaRPr/>
          </a:p>
          <a:p>
            <a:pPr marL="685800" lvl="1" indent="-173355" algn="l" rtl="0">
              <a:lnSpc>
                <a:spcPct val="90000"/>
              </a:lnSpc>
              <a:spcBef>
                <a:spcPts val="500"/>
              </a:spcBef>
              <a:spcAft>
                <a:spcPts val="0"/>
              </a:spcAft>
              <a:buSzPct val="75000"/>
              <a:buChar char="•"/>
            </a:pPr>
            <a:r>
              <a:rPr lang="nl-NL"/>
              <a:t>NNN gebied</a:t>
            </a:r>
            <a:endParaRPr/>
          </a:p>
          <a:p>
            <a:pPr marL="228600" lvl="0" indent="-214183" algn="l" rtl="0">
              <a:lnSpc>
                <a:spcPct val="90000"/>
              </a:lnSpc>
              <a:spcBef>
                <a:spcPts val="1000"/>
              </a:spcBef>
              <a:spcAft>
                <a:spcPts val="0"/>
              </a:spcAft>
              <a:buClr>
                <a:schemeClr val="dk2"/>
              </a:buClr>
              <a:buSzPct val="108108"/>
              <a:buChar char="•"/>
            </a:pPr>
            <a:r>
              <a:rPr lang="nl-NL"/>
              <a:t>Veel verschillende diersoorten die gevoelig zijn voor windturbines</a:t>
            </a:r>
            <a:endParaRPr/>
          </a:p>
          <a:p>
            <a:pPr marL="685800" lvl="1" indent="-216243" algn="l" rtl="0">
              <a:lnSpc>
                <a:spcPct val="90000"/>
              </a:lnSpc>
              <a:spcBef>
                <a:spcPts val="500"/>
              </a:spcBef>
              <a:spcAft>
                <a:spcPts val="0"/>
              </a:spcAft>
              <a:buClr>
                <a:schemeClr val="dk2"/>
              </a:buClr>
              <a:buSzPct val="108108"/>
              <a:buChar char="•"/>
            </a:pPr>
            <a:r>
              <a:rPr lang="nl-NL"/>
              <a:t>Rode lijst dieren</a:t>
            </a:r>
            <a:endParaRPr/>
          </a:p>
          <a:p>
            <a:pPr marL="685800" lvl="1" indent="-216243" algn="l" rtl="0">
              <a:lnSpc>
                <a:spcPct val="90000"/>
              </a:lnSpc>
              <a:spcBef>
                <a:spcPts val="500"/>
              </a:spcBef>
              <a:spcAft>
                <a:spcPts val="0"/>
              </a:spcAft>
              <a:buClr>
                <a:schemeClr val="dk2"/>
              </a:buClr>
              <a:buSzPct val="108108"/>
              <a:buChar char="•"/>
            </a:pPr>
            <a:r>
              <a:rPr lang="nl-NL"/>
              <a:t>Roofvogels, uilen, reigers, meeuwen, lepelaar, vleermuizen, etc.</a:t>
            </a:r>
            <a:endParaRPr/>
          </a:p>
          <a:p>
            <a:pPr marL="685800" lvl="1" indent="-216243" algn="l" rtl="0">
              <a:lnSpc>
                <a:spcPct val="90000"/>
              </a:lnSpc>
              <a:spcBef>
                <a:spcPts val="500"/>
              </a:spcBef>
              <a:spcAft>
                <a:spcPts val="0"/>
              </a:spcAft>
              <a:buClr>
                <a:schemeClr val="dk2"/>
              </a:buClr>
              <a:buSzPct val="108108"/>
              <a:buChar char="•"/>
            </a:pPr>
            <a:r>
              <a:rPr lang="nl-NL"/>
              <a:t>Weidevogels</a:t>
            </a:r>
            <a:endParaRPr/>
          </a:p>
          <a:p>
            <a:pPr marL="685800" lvl="1" indent="-181232" algn="l" rtl="0">
              <a:lnSpc>
                <a:spcPct val="90000"/>
              </a:lnSpc>
              <a:spcBef>
                <a:spcPts val="500"/>
              </a:spcBef>
              <a:spcAft>
                <a:spcPts val="0"/>
              </a:spcAft>
              <a:buSzPct val="81081"/>
              <a:buChar char="•"/>
            </a:pPr>
            <a:r>
              <a:rPr lang="nl-NL"/>
              <a:t>Trekvogels </a:t>
            </a:r>
            <a:endParaRPr/>
          </a:p>
          <a:p>
            <a:pPr marL="228600" lvl="0" indent="-214183" algn="l" rtl="0">
              <a:lnSpc>
                <a:spcPct val="90000"/>
              </a:lnSpc>
              <a:spcBef>
                <a:spcPts val="1000"/>
              </a:spcBef>
              <a:spcAft>
                <a:spcPts val="0"/>
              </a:spcAft>
              <a:buClr>
                <a:schemeClr val="dk2"/>
              </a:buClr>
              <a:buSzPct val="108108"/>
              <a:buChar char="•"/>
            </a:pPr>
            <a:r>
              <a:rPr lang="nl-NL"/>
              <a:t>Aandacht voor gevraagd d.m.v. raadsadres</a:t>
            </a:r>
            <a:endParaRPr/>
          </a:p>
          <a:p>
            <a:pPr marL="228600" marR="0" lvl="0" indent="-214183" algn="l" rtl="0">
              <a:lnSpc>
                <a:spcPct val="90000"/>
              </a:lnSpc>
              <a:spcBef>
                <a:spcPts val="1000"/>
              </a:spcBef>
              <a:spcAft>
                <a:spcPts val="0"/>
              </a:spcAft>
              <a:buSzPct val="108108"/>
              <a:buChar char="•"/>
            </a:pPr>
            <a:r>
              <a:rPr lang="nl-NL"/>
              <a:t>Veel tuinparken liggen in of aan het groen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nl-NL"/>
              <a:t>Werkgroep Media en Politiek</a:t>
            </a:r>
            <a:endParaRPr/>
          </a:p>
        </p:txBody>
      </p:sp>
      <p:sp>
        <p:nvSpPr>
          <p:cNvPr id="266" name="Google Shape;266;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2"/>
              </a:buClr>
              <a:buSzPts val="2800"/>
              <a:buChar char="•"/>
            </a:pPr>
            <a:r>
              <a:rPr lang="nl-NL" dirty="0"/>
              <a:t>Groep bewoners die in contact staan met de media en politieke partijen:</a:t>
            </a:r>
            <a:endParaRPr dirty="0"/>
          </a:p>
          <a:p>
            <a:pPr marL="685800" lvl="1" indent="-228600" algn="l" rtl="0">
              <a:lnSpc>
                <a:spcPct val="90000"/>
              </a:lnSpc>
              <a:spcBef>
                <a:spcPts val="500"/>
              </a:spcBef>
              <a:spcAft>
                <a:spcPts val="0"/>
              </a:spcAft>
              <a:buClr>
                <a:schemeClr val="dk2"/>
              </a:buClr>
              <a:buSzPts val="2400"/>
              <a:buChar char="•"/>
            </a:pPr>
            <a:r>
              <a:rPr lang="nl-NL" dirty="0"/>
              <a:t>Actief uitzetten van informatie naar media</a:t>
            </a:r>
            <a:endParaRPr dirty="0"/>
          </a:p>
          <a:p>
            <a:pPr marL="685800" lvl="1" indent="-228600" algn="l" rtl="0">
              <a:lnSpc>
                <a:spcPct val="90000"/>
              </a:lnSpc>
              <a:spcBef>
                <a:spcPts val="500"/>
              </a:spcBef>
              <a:spcAft>
                <a:spcPts val="0"/>
              </a:spcAft>
              <a:buClr>
                <a:schemeClr val="dk2"/>
              </a:buClr>
              <a:buSzPts val="2400"/>
              <a:buChar char="•"/>
            </a:pPr>
            <a:r>
              <a:rPr lang="nl-NL" dirty="0"/>
              <a:t>In dialoog met lokale politiek om te ondersteunen in vragen en informatie</a:t>
            </a:r>
            <a:endParaRPr dirty="0"/>
          </a:p>
          <a:p>
            <a:pPr marL="228600" lvl="0" indent="-228600" algn="l" rtl="0">
              <a:lnSpc>
                <a:spcPct val="90000"/>
              </a:lnSpc>
              <a:spcBef>
                <a:spcPts val="1000"/>
              </a:spcBef>
              <a:spcAft>
                <a:spcPts val="0"/>
              </a:spcAft>
              <a:buClr>
                <a:schemeClr val="dk2"/>
              </a:buClr>
              <a:buSzPts val="2800"/>
              <a:buChar char="•"/>
            </a:pPr>
            <a:r>
              <a:rPr lang="nl-NL" dirty="0"/>
              <a:t>Acties om aandacht te vragen voor plannen:</a:t>
            </a:r>
            <a:endParaRPr dirty="0"/>
          </a:p>
          <a:p>
            <a:pPr marL="685800" lvl="1" indent="-228600" algn="l" rtl="0">
              <a:lnSpc>
                <a:spcPct val="90000"/>
              </a:lnSpc>
              <a:spcBef>
                <a:spcPts val="500"/>
              </a:spcBef>
              <a:spcAft>
                <a:spcPts val="0"/>
              </a:spcAft>
              <a:buClr>
                <a:schemeClr val="dk2"/>
              </a:buClr>
              <a:buSzPts val="2400"/>
              <a:buChar char="•"/>
            </a:pPr>
            <a:r>
              <a:rPr lang="nl-NL" dirty="0"/>
              <a:t>Demonstratie museumplein (geweest)</a:t>
            </a:r>
            <a:endParaRPr dirty="0"/>
          </a:p>
          <a:p>
            <a:pPr marL="685800" lvl="1" indent="-228600" algn="l" rtl="0">
              <a:lnSpc>
                <a:spcPct val="90000"/>
              </a:lnSpc>
              <a:spcBef>
                <a:spcPts val="500"/>
              </a:spcBef>
              <a:spcAft>
                <a:spcPts val="0"/>
              </a:spcAft>
              <a:buClr>
                <a:schemeClr val="dk2"/>
              </a:buClr>
              <a:buSzPts val="2400"/>
              <a:buChar char="•"/>
            </a:pPr>
            <a:r>
              <a:rPr lang="nl-NL" dirty="0"/>
              <a:t>Actie 24 april a.s. botenactie</a:t>
            </a:r>
          </a:p>
          <a:p>
            <a:pPr marL="685800" lvl="1" indent="-228600" algn="l" rtl="0">
              <a:lnSpc>
                <a:spcPct val="90000"/>
              </a:lnSpc>
              <a:spcBef>
                <a:spcPts val="500"/>
              </a:spcBef>
              <a:spcAft>
                <a:spcPts val="0"/>
              </a:spcAft>
              <a:buClr>
                <a:schemeClr val="dk2"/>
              </a:buClr>
              <a:buSzPts val="2400"/>
              <a:buChar char="•"/>
            </a:pPr>
            <a:r>
              <a:rPr lang="nl-NL" dirty="0"/>
              <a:t>1 mei actie Zuid Oost</a:t>
            </a:r>
            <a:endParaRPr dirty="0"/>
          </a:p>
          <a:p>
            <a:pPr marL="685800" lvl="1" indent="-228600" algn="l" rtl="0">
              <a:lnSpc>
                <a:spcPct val="90000"/>
              </a:lnSpc>
              <a:spcBef>
                <a:spcPts val="500"/>
              </a:spcBef>
              <a:spcAft>
                <a:spcPts val="0"/>
              </a:spcAft>
              <a:buClr>
                <a:schemeClr val="dk2"/>
              </a:buClr>
              <a:buSzPts val="2400"/>
              <a:buChar char="•"/>
            </a:pPr>
            <a:r>
              <a:rPr lang="nl-NL" dirty="0"/>
              <a:t>8 mei a.s. landelijke actie</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2"/>
              </a:buClr>
              <a:buSzPts val="1800"/>
              <a:buFont typeface="Arial"/>
              <a:buNone/>
            </a:pPr>
            <a:r>
              <a:rPr lang="nl-NL"/>
              <a:t>Werkgroep Draagvlak en Participatie</a:t>
            </a:r>
            <a:endParaRPr/>
          </a:p>
        </p:txBody>
      </p:sp>
      <p:sp>
        <p:nvSpPr>
          <p:cNvPr id="272" name="Google Shape;272;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2"/>
              </a:buClr>
              <a:buSzPts val="2800"/>
              <a:buChar char="•"/>
            </a:pPr>
            <a:r>
              <a:rPr lang="nl-NL"/>
              <a:t>Gemeente Amsterdam geeft aan dat er draagvlak is onder de burgers</a:t>
            </a:r>
            <a:endParaRPr/>
          </a:p>
          <a:p>
            <a:pPr marL="685800" lvl="1" indent="-228600" algn="l" rtl="0">
              <a:lnSpc>
                <a:spcPct val="90000"/>
              </a:lnSpc>
              <a:spcBef>
                <a:spcPts val="500"/>
              </a:spcBef>
              <a:spcAft>
                <a:spcPts val="0"/>
              </a:spcAft>
              <a:buClr>
                <a:schemeClr val="dk2"/>
              </a:buClr>
              <a:buSzPts val="2400"/>
              <a:buChar char="•"/>
            </a:pPr>
            <a:r>
              <a:rPr lang="nl-NL"/>
              <a:t>Onderzoek is gedaan d.m.v. een steekproef</a:t>
            </a:r>
            <a:endParaRPr/>
          </a:p>
          <a:p>
            <a:pPr marL="685800" lvl="1" indent="-228600" algn="l" rtl="0">
              <a:lnSpc>
                <a:spcPct val="90000"/>
              </a:lnSpc>
              <a:spcBef>
                <a:spcPts val="500"/>
              </a:spcBef>
              <a:spcAft>
                <a:spcPts val="0"/>
              </a:spcAft>
              <a:buClr>
                <a:schemeClr val="dk2"/>
              </a:buClr>
              <a:buSzPts val="2400"/>
              <a:buChar char="•"/>
            </a:pPr>
            <a:r>
              <a:rPr lang="nl-NL"/>
              <a:t>Geen heldere informatie bij de vraagstelling</a:t>
            </a:r>
            <a:endParaRPr/>
          </a:p>
          <a:p>
            <a:pPr marL="685800" lvl="1" indent="-228600" algn="l" rtl="0">
              <a:lnSpc>
                <a:spcPct val="90000"/>
              </a:lnSpc>
              <a:spcBef>
                <a:spcPts val="500"/>
              </a:spcBef>
              <a:spcAft>
                <a:spcPts val="0"/>
              </a:spcAft>
              <a:buClr>
                <a:schemeClr val="dk2"/>
              </a:buClr>
              <a:buSzPts val="2400"/>
              <a:buChar char="•"/>
            </a:pPr>
            <a:r>
              <a:rPr lang="nl-NL"/>
              <a:t>Dag na onderzoek publicatie onderzoek norm van 600 meter aangepast naar 350 meter (door de provincie Noord-Holland)</a:t>
            </a:r>
            <a:endParaRPr/>
          </a:p>
          <a:p>
            <a:pPr marL="685800" lvl="1" indent="-228600" algn="l" rtl="0">
              <a:lnSpc>
                <a:spcPct val="90000"/>
              </a:lnSpc>
              <a:spcBef>
                <a:spcPts val="500"/>
              </a:spcBef>
              <a:spcAft>
                <a:spcPts val="0"/>
              </a:spcAft>
              <a:buClr>
                <a:schemeClr val="dk2"/>
              </a:buClr>
              <a:buSzPts val="2400"/>
              <a:buChar char="•"/>
            </a:pPr>
            <a:r>
              <a:rPr lang="nl-NL"/>
              <a:t>In vrije velden geven inwoners aan dat ze willen dat er ruime norm wordt genomen van bewoning en niet in natuur</a:t>
            </a:r>
            <a:endParaRPr/>
          </a:p>
          <a:p>
            <a:pPr marL="228600" lvl="0" indent="-228600" algn="l" rtl="0">
              <a:lnSpc>
                <a:spcPct val="90000"/>
              </a:lnSpc>
              <a:spcBef>
                <a:spcPts val="1000"/>
              </a:spcBef>
              <a:spcAft>
                <a:spcPts val="0"/>
              </a:spcAft>
              <a:buClr>
                <a:schemeClr val="dk2"/>
              </a:buClr>
              <a:buSzPts val="2800"/>
              <a:buChar char="•"/>
            </a:pPr>
            <a:r>
              <a:rPr lang="nl-NL"/>
              <a:t>Onderzoek is niet representatief om plannen te ondersteunen</a:t>
            </a:r>
            <a:endParaRPr/>
          </a:p>
          <a:p>
            <a:pPr marL="685800" lvl="1" indent="-76200" algn="l" rtl="0">
              <a:lnSpc>
                <a:spcPct val="90000"/>
              </a:lnSpc>
              <a:spcBef>
                <a:spcPts val="500"/>
              </a:spcBef>
              <a:spcAft>
                <a:spcPts val="0"/>
              </a:spcAft>
              <a:buClr>
                <a:schemeClr val="dk2"/>
              </a:buClr>
              <a:buSzPts val="24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15"/>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8" name="Google Shape;278;p15" descr="Chart, bar chart&#10;&#10;Description automatically generated"/>
          <p:cNvPicPr preferRelativeResize="0"/>
          <p:nvPr/>
        </p:nvPicPr>
        <p:blipFill rotWithShape="1">
          <a:blip r:embed="rId3">
            <a:alphaModFix/>
          </a:blip>
          <a:srcRect/>
          <a:stretch/>
        </p:blipFill>
        <p:spPr>
          <a:xfrm>
            <a:off x="1320800" y="546100"/>
            <a:ext cx="3771900" cy="4622800"/>
          </a:xfrm>
          <a:prstGeom prst="rect">
            <a:avLst/>
          </a:prstGeom>
          <a:noFill/>
          <a:ln>
            <a:noFill/>
          </a:ln>
        </p:spPr>
      </p:pic>
      <p:pic>
        <p:nvPicPr>
          <p:cNvPr id="279" name="Google Shape;279;p15" descr="Text, letter&#10;&#10;Description automatically generated"/>
          <p:cNvPicPr preferRelativeResize="0">
            <a:picLocks noGrp="1"/>
          </p:cNvPicPr>
          <p:nvPr>
            <p:ph type="body" idx="1"/>
          </p:nvPr>
        </p:nvPicPr>
        <p:blipFill rotWithShape="1">
          <a:blip r:embed="rId4">
            <a:alphaModFix/>
          </a:blip>
          <a:srcRect t="12002" r="1" b="18741"/>
          <a:stretch/>
        </p:blipFill>
        <p:spPr>
          <a:xfrm>
            <a:off x="5156200" y="546100"/>
            <a:ext cx="5664200" cy="4622800"/>
          </a:xfrm>
          <a:prstGeom prst="rect">
            <a:avLst/>
          </a:prstGeom>
          <a:noFill/>
          <a:ln>
            <a:noFill/>
          </a:ln>
        </p:spPr>
      </p:pic>
      <p:sp>
        <p:nvSpPr>
          <p:cNvPr id="280" name="Google Shape;280;p15"/>
          <p:cNvSpPr txBox="1">
            <a:spLocks noGrp="1"/>
          </p:cNvSpPr>
          <p:nvPr>
            <p:ph type="title"/>
          </p:nvPr>
        </p:nvSpPr>
        <p:spPr>
          <a:xfrm>
            <a:off x="838200" y="5358141"/>
            <a:ext cx="10515600" cy="942664"/>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1111"/>
              <a:buFont typeface="Calibri"/>
              <a:buNone/>
            </a:pPr>
            <a:r>
              <a:rPr lang="nl-NL" sz="2900" b="0">
                <a:solidFill>
                  <a:schemeClr val="dk1"/>
                </a:solidFill>
                <a:latin typeface="Calibri"/>
                <a:ea typeface="Calibri"/>
                <a:cs typeface="Calibri"/>
                <a:sym typeface="Calibri"/>
              </a:rPr>
              <a:t>Draagvlakonderzoek Gemeente Amsterdam waarin 2/3e </a:t>
            </a:r>
            <a:r>
              <a:rPr lang="nl-NL" sz="2900" b="0">
                <a:solidFill>
                  <a:schemeClr val="dk1"/>
                </a:solidFill>
              </a:rPr>
              <a:t>‘</a:t>
            </a:r>
            <a:r>
              <a:rPr lang="nl-NL" sz="2900" b="0">
                <a:solidFill>
                  <a:schemeClr val="dk1"/>
                </a:solidFill>
                <a:latin typeface="Calibri"/>
                <a:ea typeface="Calibri"/>
                <a:cs typeface="Calibri"/>
                <a:sym typeface="Calibri"/>
              </a:rPr>
              <a:t>voor</a:t>
            </a:r>
            <a:r>
              <a:rPr lang="nl-NL" sz="2900" b="0">
                <a:solidFill>
                  <a:schemeClr val="dk1"/>
                </a:solidFill>
              </a:rPr>
              <a:t>’</a:t>
            </a:r>
            <a:r>
              <a:rPr lang="nl-NL" sz="2900" b="0">
                <a:solidFill>
                  <a:schemeClr val="dk1"/>
                </a:solidFill>
                <a:latin typeface="Calibri"/>
                <a:ea typeface="Calibri"/>
                <a:cs typeface="Calibri"/>
                <a:sym typeface="Calibri"/>
              </a:rPr>
              <a:t> wordt </a:t>
            </a:r>
            <a:r>
              <a:rPr lang="nl-NL" sz="2900" b="0">
                <a:solidFill>
                  <a:schemeClr val="dk1"/>
                </a:solidFill>
              </a:rPr>
              <a:t>bestempeld en </a:t>
            </a:r>
            <a:r>
              <a:rPr lang="nl-NL" sz="2900" b="0">
                <a:solidFill>
                  <a:schemeClr val="dk1"/>
                </a:solidFill>
                <a:latin typeface="Calibri"/>
                <a:ea typeface="Calibri"/>
                <a:cs typeface="Calibri"/>
                <a:sym typeface="Calibri"/>
              </a:rPr>
              <a:t>waarbij de gemeente inwoners framed als </a:t>
            </a:r>
            <a:r>
              <a:rPr lang="nl-NL" sz="2900">
                <a:solidFill>
                  <a:schemeClr val="dk1"/>
                </a:solidFill>
                <a:latin typeface="Calibri"/>
                <a:ea typeface="Calibri"/>
                <a:cs typeface="Calibri"/>
                <a:sym typeface="Calibri"/>
              </a:rPr>
              <a:t>NIMBY</a:t>
            </a:r>
            <a:endParaRPr/>
          </a:p>
        </p:txBody>
      </p:sp>
      <p:cxnSp>
        <p:nvCxnSpPr>
          <p:cNvPr id="281" name="Google Shape;281;p15"/>
          <p:cNvCxnSpPr/>
          <p:nvPr/>
        </p:nvCxnSpPr>
        <p:spPr>
          <a:xfrm>
            <a:off x="3633849" y="1003465"/>
            <a:ext cx="1104406" cy="0"/>
          </a:xfrm>
          <a:prstGeom prst="straightConnector1">
            <a:avLst/>
          </a:prstGeom>
          <a:noFill/>
          <a:ln w="12700" cap="flat" cmpd="sng">
            <a:solidFill>
              <a:schemeClr val="accent2"/>
            </a:solidFill>
            <a:prstDash val="solid"/>
            <a:miter lim="800000"/>
            <a:headEnd type="none" w="sm" len="sm"/>
            <a:tailEnd type="none" w="sm" len="sm"/>
          </a:ln>
        </p:spPr>
      </p:cxnSp>
      <p:cxnSp>
        <p:nvCxnSpPr>
          <p:cNvPr id="282" name="Google Shape;282;p15"/>
          <p:cNvCxnSpPr/>
          <p:nvPr/>
        </p:nvCxnSpPr>
        <p:spPr>
          <a:xfrm>
            <a:off x="1381496" y="1161802"/>
            <a:ext cx="2382982" cy="0"/>
          </a:xfrm>
          <a:prstGeom prst="straightConnector1">
            <a:avLst/>
          </a:prstGeom>
          <a:noFill/>
          <a:ln w="12700" cap="flat" cmpd="sng">
            <a:solidFill>
              <a:schemeClr val="accent2"/>
            </a:solidFill>
            <a:prstDash val="solid"/>
            <a:miter lim="800000"/>
            <a:headEnd type="none" w="sm" len="sm"/>
            <a:tailEnd type="none" w="sm" len="sm"/>
          </a:ln>
        </p:spPr>
      </p:cxnSp>
      <p:cxnSp>
        <p:nvCxnSpPr>
          <p:cNvPr id="283" name="Google Shape;283;p15"/>
          <p:cNvCxnSpPr/>
          <p:nvPr/>
        </p:nvCxnSpPr>
        <p:spPr>
          <a:xfrm>
            <a:off x="5389417" y="924296"/>
            <a:ext cx="3843648" cy="0"/>
          </a:xfrm>
          <a:prstGeom prst="straightConnector1">
            <a:avLst/>
          </a:prstGeom>
          <a:noFill/>
          <a:ln w="12700" cap="flat" cmpd="sng">
            <a:solidFill>
              <a:schemeClr val="accent2"/>
            </a:solidFill>
            <a:prstDash val="solid"/>
            <a:miter lim="800000"/>
            <a:headEnd type="none" w="sm" len="sm"/>
            <a:tailEnd type="none" w="sm" len="sm"/>
          </a:ln>
        </p:spPr>
      </p:cxnSp>
      <p:sp>
        <p:nvSpPr>
          <p:cNvPr id="284" name="Google Shape;284;p15"/>
          <p:cNvSpPr/>
          <p:nvPr/>
        </p:nvSpPr>
        <p:spPr>
          <a:xfrm>
            <a:off x="1644732" y="3429000"/>
            <a:ext cx="3010395" cy="240475"/>
          </a:xfrm>
          <a:prstGeom prst="frame">
            <a:avLst>
              <a:gd name="adj1" fmla="val 125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5" name="Google Shape;285;p15"/>
          <p:cNvSpPr/>
          <p:nvPr/>
        </p:nvSpPr>
        <p:spPr>
          <a:xfrm>
            <a:off x="1581232" y="3643859"/>
            <a:ext cx="3010395" cy="214858"/>
          </a:xfrm>
          <a:prstGeom prst="frame">
            <a:avLst>
              <a:gd name="adj1" fmla="val 125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6" name="Google Shape;286;p15"/>
          <p:cNvSpPr/>
          <p:nvPr/>
        </p:nvSpPr>
        <p:spPr>
          <a:xfrm>
            <a:off x="1482436" y="2845707"/>
            <a:ext cx="3010395" cy="240475"/>
          </a:xfrm>
          <a:prstGeom prst="frame">
            <a:avLst>
              <a:gd name="adj1" fmla="val 125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800"/>
              <a:buNone/>
            </a:pPr>
            <a:r>
              <a:rPr lang="nl-NL"/>
              <a:t>Werkgroep Draagvlak en Participatie</a:t>
            </a:r>
            <a:endParaRPr/>
          </a:p>
        </p:txBody>
      </p:sp>
      <p:sp>
        <p:nvSpPr>
          <p:cNvPr id="292" name="Google Shape;29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27</a:t>
            </a:fld>
            <a:endParaRPr/>
          </a:p>
        </p:txBody>
      </p:sp>
      <p:pic>
        <p:nvPicPr>
          <p:cNvPr id="293" name="Google Shape;293;p46"/>
          <p:cNvPicPr preferRelativeResize="0"/>
          <p:nvPr/>
        </p:nvPicPr>
        <p:blipFill rotWithShape="1">
          <a:blip r:embed="rId3">
            <a:alphaModFix/>
          </a:blip>
          <a:srcRect/>
          <a:stretch/>
        </p:blipFill>
        <p:spPr>
          <a:xfrm>
            <a:off x="335280" y="2425538"/>
            <a:ext cx="5760720" cy="3321050"/>
          </a:xfrm>
          <a:prstGeom prst="rect">
            <a:avLst/>
          </a:prstGeom>
          <a:noFill/>
          <a:ln>
            <a:noFill/>
          </a:ln>
        </p:spPr>
      </p:pic>
      <p:pic>
        <p:nvPicPr>
          <p:cNvPr id="294" name="Google Shape;294;p46"/>
          <p:cNvPicPr preferRelativeResize="0"/>
          <p:nvPr/>
        </p:nvPicPr>
        <p:blipFill rotWithShape="1">
          <a:blip r:embed="rId4">
            <a:alphaModFix/>
          </a:blip>
          <a:srcRect/>
          <a:stretch/>
        </p:blipFill>
        <p:spPr>
          <a:xfrm>
            <a:off x="6096000" y="2425538"/>
            <a:ext cx="5760720" cy="324421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800"/>
              <a:buNone/>
            </a:pPr>
            <a:r>
              <a:rPr lang="nl-NL"/>
              <a:t>Werkgroep draagvlak en participatie</a:t>
            </a:r>
            <a:endParaRPr/>
          </a:p>
        </p:txBody>
      </p:sp>
      <p:sp>
        <p:nvSpPr>
          <p:cNvPr id="300" name="Google Shape;30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28</a:t>
            </a:fld>
            <a:endParaRPr/>
          </a:p>
        </p:txBody>
      </p:sp>
      <p:pic>
        <p:nvPicPr>
          <p:cNvPr id="301" name="Google Shape;301;p47"/>
          <p:cNvPicPr preferRelativeResize="0"/>
          <p:nvPr/>
        </p:nvPicPr>
        <p:blipFill rotWithShape="1">
          <a:blip r:embed="rId3">
            <a:alphaModFix/>
          </a:blip>
          <a:srcRect/>
          <a:stretch/>
        </p:blipFill>
        <p:spPr>
          <a:xfrm>
            <a:off x="90054" y="2360015"/>
            <a:ext cx="5760720" cy="3462655"/>
          </a:xfrm>
          <a:prstGeom prst="rect">
            <a:avLst/>
          </a:prstGeom>
          <a:noFill/>
          <a:ln>
            <a:noFill/>
          </a:ln>
        </p:spPr>
      </p:pic>
      <p:pic>
        <p:nvPicPr>
          <p:cNvPr id="302" name="Google Shape;302;p47"/>
          <p:cNvPicPr preferRelativeResize="0"/>
          <p:nvPr/>
        </p:nvPicPr>
        <p:blipFill rotWithShape="1">
          <a:blip r:embed="rId4">
            <a:alphaModFix/>
          </a:blip>
          <a:srcRect/>
          <a:stretch/>
        </p:blipFill>
        <p:spPr>
          <a:xfrm>
            <a:off x="6167251" y="2360015"/>
            <a:ext cx="5760720" cy="3282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1800"/>
              <a:buNone/>
            </a:pPr>
            <a:r>
              <a:rPr lang="nl-NL"/>
              <a:t>Werkgroep Draagvlak en Participatie</a:t>
            </a:r>
            <a:endParaRPr/>
          </a:p>
        </p:txBody>
      </p:sp>
      <p:sp>
        <p:nvSpPr>
          <p:cNvPr id="308" name="Google Shape;308;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29</a:t>
            </a:fld>
            <a:endParaRPr/>
          </a:p>
        </p:txBody>
      </p:sp>
      <p:pic>
        <p:nvPicPr>
          <p:cNvPr id="309" name="Google Shape;309;p48"/>
          <p:cNvPicPr preferRelativeResize="0"/>
          <p:nvPr/>
        </p:nvPicPr>
        <p:blipFill rotWithShape="1">
          <a:blip r:embed="rId3">
            <a:alphaModFix/>
          </a:blip>
          <a:srcRect/>
          <a:stretch/>
        </p:blipFill>
        <p:spPr>
          <a:xfrm>
            <a:off x="335274" y="2961925"/>
            <a:ext cx="6417376" cy="2019575"/>
          </a:xfrm>
          <a:prstGeom prst="rect">
            <a:avLst/>
          </a:prstGeom>
          <a:noFill/>
          <a:ln>
            <a:noFill/>
          </a:ln>
        </p:spPr>
      </p:pic>
      <p:pic>
        <p:nvPicPr>
          <p:cNvPr id="310" name="Google Shape;310;p48"/>
          <p:cNvPicPr preferRelativeResize="0"/>
          <p:nvPr/>
        </p:nvPicPr>
        <p:blipFill rotWithShape="1">
          <a:blip r:embed="rId4">
            <a:alphaModFix/>
          </a:blip>
          <a:srcRect/>
          <a:stretch/>
        </p:blipFill>
        <p:spPr>
          <a:xfrm>
            <a:off x="6096000" y="2989904"/>
            <a:ext cx="5760720" cy="15798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nl-NL"/>
              <a:t>Wat willen jullie graag weten?</a:t>
            </a:r>
            <a:endParaRPr/>
          </a:p>
        </p:txBody>
      </p:sp>
      <p:sp>
        <p:nvSpPr>
          <p:cNvPr id="126" name="Google Shape;126;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2"/>
              </a:buClr>
              <a:buSzPts val="2800"/>
              <a:buChar char="•"/>
            </a:pPr>
            <a:r>
              <a:rPr lang="nl-NL"/>
              <a:t>Gebruik de chat om aan te geven welke vragen jullie (vooraf) hebben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c7fcd5bd71_0_1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nl-NL"/>
              <a:t>Wat zeggen de buurgemeenten?</a:t>
            </a:r>
            <a:endParaRPr/>
          </a:p>
        </p:txBody>
      </p:sp>
      <p:sp>
        <p:nvSpPr>
          <p:cNvPr id="317" name="Google Shape;317;gc7fcd5bd71_0_1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228600" lvl="0" indent="-228600" algn="l" rtl="0">
              <a:spcBef>
                <a:spcPts val="500"/>
              </a:spcBef>
              <a:spcAft>
                <a:spcPts val="0"/>
              </a:spcAft>
              <a:buSzPts val="2400"/>
              <a:buChar char="•"/>
            </a:pPr>
            <a:r>
              <a:rPr lang="nl-NL"/>
              <a:t>Buurgemeenten zeggen volmondig NEE</a:t>
            </a:r>
            <a:endParaRPr/>
          </a:p>
          <a:p>
            <a:pPr marL="457200" lvl="0" indent="0" algn="l" rtl="0">
              <a:spcBef>
                <a:spcPts val="500"/>
              </a:spcBef>
              <a:spcAft>
                <a:spcPts val="0"/>
              </a:spcAft>
              <a:buNone/>
            </a:pPr>
            <a:endParaRPr/>
          </a:p>
          <a:p>
            <a:pPr marL="228600" marR="0" lvl="0" indent="-228600" algn="l" rtl="0">
              <a:lnSpc>
                <a:spcPct val="90000"/>
              </a:lnSpc>
              <a:spcBef>
                <a:spcPts val="500"/>
              </a:spcBef>
              <a:spcAft>
                <a:spcPts val="0"/>
              </a:spcAft>
              <a:buSzPts val="2400"/>
              <a:buChar char="•"/>
            </a:pPr>
            <a:r>
              <a:rPr lang="nl-NL" sz="2800"/>
              <a:t>Landsmeer</a:t>
            </a:r>
            <a:r>
              <a:rPr lang="nl-NL"/>
              <a:t>, Oostzaan en Zaandam zeggen NEE tegen windturbines op en langs hun grond. Zij willen de mogelijkheid houden om te bouwen</a:t>
            </a:r>
            <a:endParaRPr/>
          </a:p>
          <a:p>
            <a:pPr marL="457200" marR="0" lvl="0" indent="0" algn="l" rtl="0">
              <a:lnSpc>
                <a:spcPct val="90000"/>
              </a:lnSpc>
              <a:spcBef>
                <a:spcPts val="500"/>
              </a:spcBef>
              <a:spcAft>
                <a:spcPts val="0"/>
              </a:spcAft>
              <a:buNone/>
            </a:pPr>
            <a:endParaRPr/>
          </a:p>
          <a:p>
            <a:pPr marL="228600" marR="0" lvl="0" indent="-228600" algn="l" rtl="0">
              <a:lnSpc>
                <a:spcPct val="90000"/>
              </a:lnSpc>
              <a:spcBef>
                <a:spcPts val="500"/>
              </a:spcBef>
              <a:spcAft>
                <a:spcPts val="0"/>
              </a:spcAft>
              <a:buSzPts val="2400"/>
              <a:buChar char="•"/>
            </a:pPr>
            <a:r>
              <a:rPr lang="nl-NL" sz="2800"/>
              <a:t>Landsmeer</a:t>
            </a:r>
            <a:r>
              <a:rPr lang="nl-NL"/>
              <a:t> leidt een initiatief om de Provincie Noord-Holland op te roepen Amsterdamse buurgemeenten te beschermen</a:t>
            </a:r>
            <a:endParaRPr/>
          </a:p>
        </p:txBody>
      </p:sp>
      <p:sp>
        <p:nvSpPr>
          <p:cNvPr id="318" name="Google Shape;318;gc7fcd5bd71_0_1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nl-NL"/>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2"/>
          <p:cNvSpPr txBox="1">
            <a:spLocks noGrp="1"/>
          </p:cNvSpPr>
          <p:nvPr>
            <p:ph type="title"/>
          </p:nvPr>
        </p:nvSpPr>
        <p:spPr>
          <a:xfrm>
            <a:off x="189149" y="3152930"/>
            <a:ext cx="830893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nl-NL"/>
              <a:t>Wat kunnen jullie doen?</a:t>
            </a:r>
            <a:endParaRPr/>
          </a:p>
        </p:txBody>
      </p:sp>
      <p:sp>
        <p:nvSpPr>
          <p:cNvPr id="324" name="Google Shape;32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8"/>
        <p:cNvGrpSpPr/>
        <p:nvPr/>
      </p:nvGrpSpPr>
      <p:grpSpPr>
        <a:xfrm>
          <a:off x="0" y="0"/>
          <a:ext cx="0" cy="0"/>
          <a:chOff x="0" y="0"/>
          <a:chExt cx="0" cy="0"/>
        </a:xfrm>
      </p:grpSpPr>
      <p:sp>
        <p:nvSpPr>
          <p:cNvPr id="329" name="Google Shape;329;p23"/>
          <p:cNvSpPr/>
          <p:nvPr/>
        </p:nvSpPr>
        <p:spPr>
          <a:xfrm>
            <a:off x="0" y="-1"/>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0" name="Google Shape;330;p23"/>
          <p:cNvSpPr txBox="1">
            <a:spLocks noGrp="1"/>
          </p:cNvSpPr>
          <p:nvPr>
            <p:ph type="title"/>
          </p:nvPr>
        </p:nvSpPr>
        <p:spPr>
          <a:xfrm>
            <a:off x="838200" y="557189"/>
            <a:ext cx="4155825" cy="55718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nl-NL"/>
              <a:t>Wat kunnen jullie doen?</a:t>
            </a:r>
            <a:endParaRPr/>
          </a:p>
        </p:txBody>
      </p:sp>
      <p:sp>
        <p:nvSpPr>
          <p:cNvPr id="331" name="Google Shape;331;p23"/>
          <p:cNvSpPr txBox="1">
            <a:spLocks noGrp="1"/>
          </p:cNvSpPr>
          <p:nvPr>
            <p:ph type="body" idx="1"/>
          </p:nvPr>
        </p:nvSpPr>
        <p:spPr>
          <a:xfrm>
            <a:off x="5186552" y="557189"/>
            <a:ext cx="6167246" cy="557189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2"/>
              </a:buClr>
              <a:buSzPts val="2400"/>
              <a:buNone/>
            </a:pPr>
            <a:r>
              <a:rPr lang="nl-NL" sz="1600" u="sng"/>
              <a:t>Algemeen:</a:t>
            </a:r>
            <a:endParaRPr sz="1600"/>
          </a:p>
          <a:p>
            <a:pPr marL="228600" lvl="0" indent="-190500" algn="l" rtl="0">
              <a:lnSpc>
                <a:spcPct val="90000"/>
              </a:lnSpc>
              <a:spcBef>
                <a:spcPts val="1000"/>
              </a:spcBef>
              <a:spcAft>
                <a:spcPts val="0"/>
              </a:spcAft>
              <a:buClr>
                <a:schemeClr val="dk2"/>
              </a:buClr>
              <a:buSzPts val="1800"/>
              <a:buChar char="•"/>
            </a:pPr>
            <a:r>
              <a:rPr lang="nl-NL" sz="1600" u="sng">
                <a:solidFill>
                  <a:schemeClr val="hlink"/>
                </a:solidFill>
                <a:hlinkClick r:id="rId3"/>
              </a:rPr>
              <a:t>Petitie tekenen</a:t>
            </a:r>
            <a:endParaRPr sz="1600"/>
          </a:p>
          <a:p>
            <a:pPr marL="228600" lvl="0" indent="-190500" algn="l" rtl="0">
              <a:lnSpc>
                <a:spcPct val="90000"/>
              </a:lnSpc>
              <a:spcBef>
                <a:spcPts val="1000"/>
              </a:spcBef>
              <a:spcAft>
                <a:spcPts val="0"/>
              </a:spcAft>
              <a:buClr>
                <a:schemeClr val="dk2"/>
              </a:buClr>
              <a:buSzPts val="1800"/>
              <a:buChar char="•"/>
            </a:pPr>
            <a:r>
              <a:rPr lang="nl-NL" sz="1600" u="sng">
                <a:solidFill>
                  <a:schemeClr val="hlink"/>
                </a:solidFill>
                <a:hlinkClick r:id="rId4"/>
              </a:rPr>
              <a:t>Protest mail aan de raadsleden schrijven</a:t>
            </a:r>
            <a:endParaRPr sz="1600"/>
          </a:p>
          <a:p>
            <a:pPr marL="228600" lvl="0" indent="-190500" algn="l" rtl="0">
              <a:lnSpc>
                <a:spcPct val="90000"/>
              </a:lnSpc>
              <a:spcBef>
                <a:spcPts val="1000"/>
              </a:spcBef>
              <a:spcAft>
                <a:spcPts val="0"/>
              </a:spcAft>
              <a:buClr>
                <a:schemeClr val="dk2"/>
              </a:buClr>
              <a:buSzPts val="1800"/>
              <a:buChar char="•"/>
            </a:pPr>
            <a:r>
              <a:rPr lang="nl-NL" sz="1600" u="sng">
                <a:solidFill>
                  <a:schemeClr val="hlink"/>
                </a:solidFill>
                <a:hlinkClick r:id="rId5"/>
              </a:rPr>
              <a:t>Doneren</a:t>
            </a:r>
            <a:r>
              <a:rPr lang="nl-NL" sz="1600"/>
              <a:t> om actie te voeren</a:t>
            </a:r>
            <a:endParaRPr sz="1600"/>
          </a:p>
          <a:p>
            <a:pPr marL="228600" lvl="0" indent="-190500" algn="l" rtl="0">
              <a:lnSpc>
                <a:spcPct val="90000"/>
              </a:lnSpc>
              <a:spcBef>
                <a:spcPts val="1000"/>
              </a:spcBef>
              <a:spcAft>
                <a:spcPts val="0"/>
              </a:spcAft>
              <a:buClr>
                <a:schemeClr val="dk2"/>
              </a:buClr>
              <a:buSzPts val="1800"/>
              <a:buChar char="•"/>
            </a:pPr>
            <a:r>
              <a:rPr lang="nl-NL" sz="1600" u="sng">
                <a:solidFill>
                  <a:schemeClr val="hlink"/>
                </a:solidFill>
                <a:hlinkClick r:id="rId6"/>
              </a:rPr>
              <a:t>Actief binnen Windalarm Amsterdam</a:t>
            </a:r>
            <a:r>
              <a:rPr lang="nl-NL" sz="1600" u="sng">
                <a:solidFill>
                  <a:schemeClr val="hlink"/>
                </a:solidFill>
              </a:rPr>
              <a:t> / kerngroep Noord</a:t>
            </a:r>
            <a:r>
              <a:rPr lang="nl-NL" sz="1600"/>
              <a:t>?</a:t>
            </a:r>
            <a:endParaRPr/>
          </a:p>
          <a:p>
            <a:pPr marL="685800" lvl="1" indent="-190500" algn="l" rtl="0">
              <a:lnSpc>
                <a:spcPct val="90000"/>
              </a:lnSpc>
              <a:spcBef>
                <a:spcPts val="1000"/>
              </a:spcBef>
              <a:spcAft>
                <a:spcPts val="0"/>
              </a:spcAft>
              <a:buSzPts val="1800"/>
              <a:buChar char="•"/>
            </a:pPr>
            <a:r>
              <a:rPr lang="nl-NL" sz="1200"/>
              <a:t>Zet je eigen expertise in</a:t>
            </a:r>
            <a:endParaRPr/>
          </a:p>
          <a:p>
            <a:pPr marL="685800" lvl="1" indent="-190500" algn="l" rtl="0">
              <a:lnSpc>
                <a:spcPct val="90000"/>
              </a:lnSpc>
              <a:spcBef>
                <a:spcPts val="1000"/>
              </a:spcBef>
              <a:spcAft>
                <a:spcPts val="0"/>
              </a:spcAft>
              <a:buSzPts val="1800"/>
              <a:buChar char="•"/>
            </a:pPr>
            <a:r>
              <a:rPr lang="nl-NL" sz="1200"/>
              <a:t>Of verdiep je in een onderwerp en wordt expert</a:t>
            </a:r>
            <a:endParaRPr sz="1200"/>
          </a:p>
          <a:p>
            <a:pPr marL="228600" lvl="0" indent="-190500" algn="l" rtl="0">
              <a:lnSpc>
                <a:spcPct val="90000"/>
              </a:lnSpc>
              <a:spcBef>
                <a:spcPts val="1000"/>
              </a:spcBef>
              <a:spcAft>
                <a:spcPts val="0"/>
              </a:spcAft>
              <a:buClr>
                <a:schemeClr val="dk2"/>
              </a:buClr>
              <a:buSzPts val="1800"/>
              <a:buChar char="•"/>
            </a:pPr>
            <a:r>
              <a:rPr lang="nl-NL" sz="1600"/>
              <a:t>Facebook, Twitter, Linkedin en andere media</a:t>
            </a:r>
            <a:endParaRPr sz="1600"/>
          </a:p>
          <a:p>
            <a:pPr marL="228600" lvl="0" indent="-190500" algn="l" rtl="0">
              <a:lnSpc>
                <a:spcPct val="90000"/>
              </a:lnSpc>
              <a:spcBef>
                <a:spcPts val="1000"/>
              </a:spcBef>
              <a:spcAft>
                <a:spcPts val="0"/>
              </a:spcAft>
              <a:buClr>
                <a:schemeClr val="dk2"/>
              </a:buClr>
              <a:buSzPts val="1800"/>
              <a:buChar char="•"/>
            </a:pPr>
            <a:r>
              <a:rPr lang="nl-NL" sz="1600"/>
              <a:t>Inspreken stadsdeelcommissie vergaderingen en raadscommissie FED vergaderingen. De politiek moet inzien dat er in feite geen draagvlak is en dat er terechte gezondheidszorgen zijn die eerst moeten worden onderzocht (</a:t>
            </a:r>
            <a:r>
              <a:rPr lang="nl-NL" sz="1600" b="1"/>
              <a:t>voorzorgsbeginsel</a:t>
            </a:r>
            <a:r>
              <a:rPr lang="nl-NL" sz="1600"/>
              <a:t>)</a:t>
            </a:r>
            <a:endParaRPr sz="1600"/>
          </a:p>
          <a:p>
            <a:pPr marL="228600" lvl="0" indent="-190500" algn="l" rtl="0">
              <a:lnSpc>
                <a:spcPct val="90000"/>
              </a:lnSpc>
              <a:spcBef>
                <a:spcPts val="1000"/>
              </a:spcBef>
              <a:spcAft>
                <a:spcPts val="0"/>
              </a:spcAft>
              <a:buClr>
                <a:schemeClr val="dk2"/>
              </a:buClr>
              <a:buSzPts val="1800"/>
              <a:buChar char="•"/>
            </a:pPr>
            <a:r>
              <a:rPr lang="nl-NL" sz="1600"/>
              <a:t>Protest mail aan provincie Noord-Holland</a:t>
            </a:r>
            <a:endParaRPr sz="1600"/>
          </a:p>
          <a:p>
            <a:pPr marL="228600" lvl="0" indent="-190500" algn="l" rtl="0">
              <a:lnSpc>
                <a:spcPct val="90000"/>
              </a:lnSpc>
              <a:spcBef>
                <a:spcPts val="1000"/>
              </a:spcBef>
              <a:spcAft>
                <a:spcPts val="0"/>
              </a:spcAft>
              <a:buSzPts val="1800"/>
              <a:buChar char="•"/>
            </a:pPr>
            <a:r>
              <a:rPr lang="nl-NL" sz="1600"/>
              <a:t>Verzoek aan alle tuinders: diersoorten (vooral vogels en vleermuizen) melden in Nationale Databank Flora en Fauna en/of via andere kanalen</a:t>
            </a:r>
            <a:endParaRPr sz="1600"/>
          </a:p>
          <a:p>
            <a:pPr marL="0" lvl="0" indent="0" algn="l" rtl="0">
              <a:lnSpc>
                <a:spcPct val="90000"/>
              </a:lnSpc>
              <a:spcBef>
                <a:spcPts val="1000"/>
              </a:spcBef>
              <a:spcAft>
                <a:spcPts val="0"/>
              </a:spcAft>
              <a:buClr>
                <a:schemeClr val="dk2"/>
              </a:buClr>
              <a:buSzPts val="2400"/>
              <a:buNone/>
            </a:pPr>
            <a:r>
              <a:rPr lang="nl-NL" sz="1600" u="sng"/>
              <a:t>Amsterdam Noord:</a:t>
            </a:r>
            <a:endParaRPr sz="1600"/>
          </a:p>
          <a:p>
            <a:pPr marL="228600" lvl="0" indent="-190500" algn="l" rtl="0">
              <a:lnSpc>
                <a:spcPct val="90000"/>
              </a:lnSpc>
              <a:spcBef>
                <a:spcPts val="1000"/>
              </a:spcBef>
              <a:spcAft>
                <a:spcPts val="0"/>
              </a:spcAft>
              <a:buClr>
                <a:schemeClr val="dk2"/>
              </a:buClr>
              <a:buSzPts val="1800"/>
              <a:buChar char="•"/>
            </a:pPr>
            <a:r>
              <a:rPr lang="nl-NL" sz="1600"/>
              <a:t>Ondersteunen van acties</a:t>
            </a:r>
            <a:endParaRPr sz="1600"/>
          </a:p>
          <a:p>
            <a:pPr marL="228600" lvl="0" indent="-190500" algn="l" rtl="0">
              <a:lnSpc>
                <a:spcPct val="90000"/>
              </a:lnSpc>
              <a:spcBef>
                <a:spcPts val="1000"/>
              </a:spcBef>
              <a:spcAft>
                <a:spcPts val="0"/>
              </a:spcAft>
              <a:buClr>
                <a:schemeClr val="dk2"/>
              </a:buClr>
              <a:buSzPts val="1800"/>
              <a:buChar char="•"/>
            </a:pPr>
            <a:r>
              <a:rPr lang="nl-NL" sz="1600"/>
              <a:t>Folders Windalarm Amsterdam Noord verspreiden</a:t>
            </a:r>
            <a:endParaRPr sz="1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nl-NL"/>
              <a:t>Belangrijke websites</a:t>
            </a:r>
            <a:endParaRPr/>
          </a:p>
        </p:txBody>
      </p:sp>
      <p:graphicFrame>
        <p:nvGraphicFramePr>
          <p:cNvPr id="337" name="Google Shape;337;p24"/>
          <p:cNvGraphicFramePr/>
          <p:nvPr/>
        </p:nvGraphicFramePr>
        <p:xfrm>
          <a:off x="838200" y="1825625"/>
          <a:ext cx="10515600" cy="4231710"/>
        </p:xfrm>
        <a:graphic>
          <a:graphicData uri="http://schemas.openxmlformats.org/drawingml/2006/table">
            <a:tbl>
              <a:tblPr firstRow="1" bandRow="1">
                <a:noFill/>
                <a:tableStyleId>{C9D97119-DA4C-4C6D-B804-EA5F8B632725}</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nl-NL" sz="1800" b="0" u="none" strike="noStrike" cap="none"/>
                        <a:t>Windalarm Amsterdam</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nl-NL" sz="1800" b="0" u="sng" strike="noStrike" cap="none">
                          <a:solidFill>
                            <a:schemeClr val="hlink"/>
                          </a:solidFill>
                          <a:hlinkClick r:id="rId3"/>
                        </a:rPr>
                        <a:t>https://windalarm.amsterdam/</a:t>
                      </a:r>
                      <a:r>
                        <a:rPr lang="nl-NL" sz="1800" b="0" u="none" strike="noStrike" cap="none"/>
                        <a:t> </a:t>
                      </a:r>
                      <a:endParaRPr sz="1800" b="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nl-NL" sz="1800" b="0" u="none" strike="noStrike" cap="none"/>
                        <a:t>Klimaatakkoord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nl-NL" sz="1800" b="0" u="sng" strike="noStrike" cap="none">
                          <a:solidFill>
                            <a:schemeClr val="hlink"/>
                          </a:solidFill>
                          <a:hlinkClick r:id="rId4"/>
                        </a:rPr>
                        <a:t>https://www.klimaatakkoord.nl/</a:t>
                      </a:r>
                      <a:r>
                        <a:rPr lang="nl-NL" sz="1800" b="0" u="none" strike="noStrike" cap="none"/>
                        <a:t> </a:t>
                      </a:r>
                      <a:endParaRPr sz="1800" b="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nl-NL" sz="1800" b="0" u="none" strike="noStrike" cap="none"/>
                        <a:t>RES Amsterdam</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nl-NL" sz="1800" b="0" u="sng" strike="noStrike" cap="none">
                          <a:solidFill>
                            <a:schemeClr val="hlink"/>
                          </a:solidFill>
                          <a:hlinkClick r:id="rId5"/>
                        </a:rPr>
                        <a:t>https://www.amsterdam.nl/bestuur-organisatie/werkmap/ons-beleid/ambities-uitvoeringsagenda-2019/gezonde-duurzame-stad/klimaatneutraal/regionale-energiestrategie-duurzame/</a:t>
                      </a:r>
                      <a:r>
                        <a:rPr lang="nl-NL" sz="1800" b="0" u="none" strike="noStrike" cap="none"/>
                        <a:t> </a:t>
                      </a:r>
                      <a:endParaRPr sz="1800" b="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nl-NL" sz="1800" u="none" strike="noStrike" cap="none"/>
                        <a:t>Noord Hollandse Energie Regio</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nl-NL" sz="1800" u="sng" strike="noStrike" cap="none">
                          <a:solidFill>
                            <a:schemeClr val="hlink"/>
                          </a:solidFill>
                          <a:hlinkClick r:id="rId6"/>
                        </a:rPr>
                        <a:t>https://energieregionhz.nl/</a:t>
                      </a:r>
                      <a:r>
                        <a:rPr lang="nl-NL" sz="1800" u="none" strike="noStrike" cap="none"/>
                        <a:t> </a:t>
                      </a:r>
                      <a:endParaRPr sz="18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nl-NL" sz="1800" u="none" strike="noStrike" cap="none"/>
                        <a:t>Documenten NHER</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nl-NL" sz="1800" u="sng" strike="noStrike" cap="none">
                          <a:solidFill>
                            <a:schemeClr val="hlink"/>
                          </a:solidFill>
                          <a:hlinkClick r:id="rId7"/>
                        </a:rPr>
                        <a:t>https://energieregionhz.nl/documenten</a:t>
                      </a:r>
                      <a:r>
                        <a:rPr lang="nl-NL" sz="1800" u="none" strike="noStrike" cap="none"/>
                        <a:t> </a:t>
                      </a:r>
                      <a:endParaRPr sz="1800" u="none" strike="noStrike" cap="none"/>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nl-NL" sz="1800" u="none" strike="noStrike" cap="none"/>
                        <a:t>YouTube animatie windturbines Amsterdam Noord</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nl-NL" sz="1800" u="sng" strike="noStrike" cap="none">
                          <a:solidFill>
                            <a:schemeClr val="hlink"/>
                          </a:solidFill>
                          <a:hlinkClick r:id="rId8"/>
                        </a:rPr>
                        <a:t>https://youtu.be/4b27hODXtkY</a:t>
                      </a:r>
                      <a:r>
                        <a:rPr lang="nl-NL" sz="1800" u="none" strike="noStrike" cap="none"/>
                        <a:t> </a:t>
                      </a:r>
                      <a:endParaRPr sz="18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nl-NL" sz="1800" u="none" strike="noStrike" cap="none"/>
                        <a:t>EenVandaag – Jan de Laat</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nl-NL" sz="1800" u="sng" strike="noStrike" cap="none">
                          <a:solidFill>
                            <a:schemeClr val="hlink"/>
                          </a:solidFill>
                          <a:hlinkClick r:id="rId9"/>
                        </a:rPr>
                        <a:t>https://eenvandaag.avrotros.nl/item/windmolens-steeds-krachtiger-en-te-vaak-dichtbij-woonwijken-terwijl-dat-helemaal-niet-nodig-is/</a:t>
                      </a:r>
                      <a:r>
                        <a:rPr lang="nl-NL" sz="1800" u="none" strike="noStrike" cap="none"/>
                        <a:t> </a:t>
                      </a:r>
                      <a:endParaRPr sz="1800" u="none" strike="noStrike" cap="none"/>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5"/>
          <p:cNvSpPr txBox="1">
            <a:spLocks noGrp="1"/>
          </p:cNvSpPr>
          <p:nvPr>
            <p:ph type="title"/>
          </p:nvPr>
        </p:nvSpPr>
        <p:spPr>
          <a:xfrm>
            <a:off x="189149" y="3152930"/>
            <a:ext cx="830893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nl-NL"/>
              <a:t>Vragen?</a:t>
            </a:r>
            <a:endParaRPr/>
          </a:p>
        </p:txBody>
      </p:sp>
      <p:sp>
        <p:nvSpPr>
          <p:cNvPr id="343" name="Google Shape;34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nl-NL"/>
              <a:t>Contact/informatie</a:t>
            </a:r>
            <a:endParaRPr/>
          </a:p>
        </p:txBody>
      </p:sp>
      <p:sp>
        <p:nvSpPr>
          <p:cNvPr id="349" name="Google Shape;34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228600" lvl="0" indent="-188782" algn="l" rtl="0">
              <a:lnSpc>
                <a:spcPct val="80000"/>
              </a:lnSpc>
              <a:spcBef>
                <a:spcPts val="0"/>
              </a:spcBef>
              <a:spcAft>
                <a:spcPts val="0"/>
              </a:spcAft>
              <a:buClr>
                <a:schemeClr val="dk2"/>
              </a:buClr>
              <a:buSzPts val="2400"/>
              <a:buChar char="•"/>
            </a:pPr>
            <a:r>
              <a:rPr lang="nl-NL" sz="2190"/>
              <a:t>Windalarm Amsterdam &amp; Windalarm Amsterdam Noord</a:t>
            </a:r>
            <a:endParaRPr sz="2190"/>
          </a:p>
          <a:p>
            <a:pPr marL="685800" lvl="1" indent="-190843" algn="l" rtl="0">
              <a:lnSpc>
                <a:spcPct val="80000"/>
              </a:lnSpc>
              <a:spcBef>
                <a:spcPts val="500"/>
              </a:spcBef>
              <a:spcAft>
                <a:spcPts val="0"/>
              </a:spcAft>
              <a:buClr>
                <a:schemeClr val="dk2"/>
              </a:buClr>
              <a:buSzPts val="2000"/>
              <a:buChar char="•"/>
            </a:pPr>
            <a:r>
              <a:rPr lang="nl-NL" sz="1820" u="sng">
                <a:solidFill>
                  <a:schemeClr val="hlink"/>
                </a:solidFill>
                <a:hlinkClick r:id="rId3"/>
              </a:rPr>
              <a:t>https://windalarm.amsterdam/</a:t>
            </a:r>
            <a:r>
              <a:rPr lang="nl-NL" sz="1820"/>
              <a:t> </a:t>
            </a:r>
            <a:endParaRPr sz="1820"/>
          </a:p>
          <a:p>
            <a:pPr marL="685800" lvl="1" indent="-190843" algn="l" rtl="0">
              <a:lnSpc>
                <a:spcPct val="80000"/>
              </a:lnSpc>
              <a:spcBef>
                <a:spcPts val="500"/>
              </a:spcBef>
              <a:spcAft>
                <a:spcPts val="0"/>
              </a:spcAft>
              <a:buClr>
                <a:schemeClr val="dk2"/>
              </a:buClr>
              <a:buSzPts val="2000"/>
              <a:buChar char="•"/>
            </a:pPr>
            <a:r>
              <a:rPr lang="nl-NL" sz="1820" u="sng">
                <a:solidFill>
                  <a:schemeClr val="hlink"/>
                </a:solidFill>
                <a:hlinkClick r:id="rId4"/>
              </a:rPr>
              <a:t>https://windalarm.amsterdam/Amsterdam-Noord</a:t>
            </a:r>
            <a:endParaRPr sz="1820"/>
          </a:p>
          <a:p>
            <a:pPr marL="685800" lvl="1" indent="-76200" algn="l" rtl="0">
              <a:lnSpc>
                <a:spcPct val="80000"/>
              </a:lnSpc>
              <a:spcBef>
                <a:spcPts val="500"/>
              </a:spcBef>
              <a:spcAft>
                <a:spcPts val="0"/>
              </a:spcAft>
              <a:buClr>
                <a:schemeClr val="dk2"/>
              </a:buClr>
              <a:buSzPts val="2400"/>
              <a:buNone/>
            </a:pPr>
            <a:endParaRPr sz="1820"/>
          </a:p>
          <a:p>
            <a:pPr marL="228600" lvl="0" indent="-188782" algn="l" rtl="0">
              <a:lnSpc>
                <a:spcPct val="80000"/>
              </a:lnSpc>
              <a:spcBef>
                <a:spcPts val="1000"/>
              </a:spcBef>
              <a:spcAft>
                <a:spcPts val="0"/>
              </a:spcAft>
              <a:buClr>
                <a:schemeClr val="dk2"/>
              </a:buClr>
              <a:buSzPts val="2400"/>
              <a:buChar char="•"/>
            </a:pPr>
            <a:r>
              <a:rPr lang="nl-NL" sz="2190" u="sng">
                <a:solidFill>
                  <a:schemeClr val="hlink"/>
                </a:solidFill>
                <a:hlinkClick r:id="rId5"/>
              </a:rPr>
              <a:t>Noord@windalarm.amsterdam</a:t>
            </a:r>
            <a:r>
              <a:rPr lang="nl-NL" sz="2190"/>
              <a:t>  </a:t>
            </a:r>
            <a:endParaRPr sz="2190"/>
          </a:p>
          <a:p>
            <a:pPr marL="228600" lvl="0" indent="0" algn="l" rtl="0">
              <a:lnSpc>
                <a:spcPct val="80000"/>
              </a:lnSpc>
              <a:spcBef>
                <a:spcPts val="1000"/>
              </a:spcBef>
              <a:spcAft>
                <a:spcPts val="0"/>
              </a:spcAft>
              <a:buSzPts val="1800"/>
              <a:buNone/>
            </a:pPr>
            <a:endParaRPr sz="2190"/>
          </a:p>
          <a:p>
            <a:pPr marL="228600" marR="0" lvl="0" indent="-188782" algn="l" rtl="0">
              <a:lnSpc>
                <a:spcPct val="80000"/>
              </a:lnSpc>
              <a:spcBef>
                <a:spcPts val="0"/>
              </a:spcBef>
              <a:spcAft>
                <a:spcPts val="0"/>
              </a:spcAft>
              <a:buSzPts val="2400"/>
              <a:buChar char="•"/>
            </a:pPr>
            <a:r>
              <a:rPr lang="nl-NL" sz="2190"/>
              <a:t>Of neem contact op via een van de vele Windalarm telegram groepen die er zijn. Volg dan deze instructies:</a:t>
            </a:r>
            <a:endParaRPr sz="1357"/>
          </a:p>
          <a:p>
            <a:pPr marL="1828800" lvl="3" indent="-417433" algn="l" rtl="0">
              <a:lnSpc>
                <a:spcPct val="100000"/>
              </a:lnSpc>
              <a:spcBef>
                <a:spcPts val="0"/>
              </a:spcBef>
              <a:spcAft>
                <a:spcPts val="0"/>
              </a:spcAft>
              <a:buSzPts val="2400"/>
              <a:buFont typeface="Arial"/>
              <a:buAutoNum type="arabicPeriod"/>
            </a:pPr>
            <a:r>
              <a:rPr lang="nl-NL" sz="1357"/>
              <a:t>Klik op deze link https://t.me/joinchat/QPmCoHxxXjo0N2E0 </a:t>
            </a:r>
            <a:endParaRPr sz="1265"/>
          </a:p>
          <a:p>
            <a:pPr marL="1828800" lvl="3" indent="-417433" algn="l" rtl="0">
              <a:lnSpc>
                <a:spcPct val="100000"/>
              </a:lnSpc>
              <a:spcBef>
                <a:spcPts val="0"/>
              </a:spcBef>
              <a:spcAft>
                <a:spcPts val="0"/>
              </a:spcAft>
              <a:buSzPts val="2400"/>
              <a:buFont typeface="Arial"/>
              <a:buAutoNum type="arabicPeriod"/>
            </a:pPr>
            <a:r>
              <a:rPr lang="nl-NL" sz="1357"/>
              <a:t>Kies vervolgens de download Telegram optie als je de app nog niet hebt.</a:t>
            </a:r>
            <a:endParaRPr sz="1265"/>
          </a:p>
          <a:p>
            <a:pPr marL="1828800" lvl="3" indent="-417433" algn="l" rtl="0">
              <a:lnSpc>
                <a:spcPct val="100000"/>
              </a:lnSpc>
              <a:spcBef>
                <a:spcPts val="0"/>
              </a:spcBef>
              <a:spcAft>
                <a:spcPts val="0"/>
              </a:spcAft>
              <a:buSzPts val="2400"/>
              <a:buFont typeface="Arial"/>
              <a:buAutoNum type="arabicPeriod"/>
            </a:pPr>
            <a:r>
              <a:rPr lang="nl-NL" sz="1357"/>
              <a:t>Voer je telefoonnummer in. (verplicht)</a:t>
            </a:r>
            <a:endParaRPr sz="1265"/>
          </a:p>
          <a:p>
            <a:pPr marL="1828800" lvl="3" indent="-417433" algn="l" rtl="0">
              <a:lnSpc>
                <a:spcPct val="100000"/>
              </a:lnSpc>
              <a:spcBef>
                <a:spcPts val="0"/>
              </a:spcBef>
              <a:spcAft>
                <a:spcPts val="0"/>
              </a:spcAft>
              <a:buSzPts val="2400"/>
              <a:buFont typeface="Arial"/>
              <a:buAutoNum type="arabicPeriod"/>
            </a:pPr>
            <a:r>
              <a:rPr lang="nl-NL" sz="1357"/>
              <a:t>De rest wijst zich vanzelf.</a:t>
            </a:r>
            <a:endParaRPr sz="1265"/>
          </a:p>
          <a:p>
            <a:pPr marL="1828800" lvl="3" indent="-417433" algn="l" rtl="0">
              <a:lnSpc>
                <a:spcPct val="100000"/>
              </a:lnSpc>
              <a:spcBef>
                <a:spcPts val="0"/>
              </a:spcBef>
              <a:spcAft>
                <a:spcPts val="0"/>
              </a:spcAft>
              <a:buSzPts val="2400"/>
              <a:buFont typeface="Arial"/>
              <a:buAutoNum type="arabicPeriod"/>
            </a:pPr>
            <a:r>
              <a:rPr lang="nl-NL" sz="1357"/>
              <a:t>In deze app staan ook de links naar andere groepen (scrol naar boven)</a:t>
            </a:r>
            <a:endParaRPr sz="1357"/>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nl-NL"/>
              <a:t>Programma</a:t>
            </a:r>
            <a:endParaRPr/>
          </a:p>
        </p:txBody>
      </p:sp>
      <p:sp>
        <p:nvSpPr>
          <p:cNvPr id="132" name="Google Shape;132;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2"/>
              </a:buClr>
              <a:buSzPct val="108108"/>
              <a:buChar char="•"/>
            </a:pPr>
            <a:r>
              <a:rPr lang="nl-NL"/>
              <a:t>Introductie en voorstellen sprekers</a:t>
            </a:r>
            <a:endParaRPr/>
          </a:p>
          <a:p>
            <a:pPr marL="228600" marR="0" lvl="0" indent="-228600" algn="l" rtl="0">
              <a:lnSpc>
                <a:spcPct val="90000"/>
              </a:lnSpc>
              <a:spcBef>
                <a:spcPts val="1000"/>
              </a:spcBef>
              <a:spcAft>
                <a:spcPts val="0"/>
              </a:spcAft>
              <a:buSzPct val="108108"/>
              <a:buChar char="•"/>
            </a:pPr>
            <a:r>
              <a:rPr lang="nl-NL"/>
              <a:t>Korte uitleg over de plannen van de gemeente Amsterdam</a:t>
            </a:r>
            <a:endParaRPr/>
          </a:p>
          <a:p>
            <a:pPr marL="228600" marR="0" lvl="0" indent="-228600" algn="l" rtl="0">
              <a:lnSpc>
                <a:spcPct val="90000"/>
              </a:lnSpc>
              <a:spcBef>
                <a:spcPts val="1000"/>
              </a:spcBef>
              <a:spcAft>
                <a:spcPts val="0"/>
              </a:spcAft>
              <a:buSzPct val="108108"/>
              <a:buChar char="•"/>
            </a:pPr>
            <a:r>
              <a:rPr lang="nl-NL"/>
              <a:t>Wat zeggen de experts?</a:t>
            </a:r>
            <a:endParaRPr/>
          </a:p>
          <a:p>
            <a:pPr marL="228600" lvl="0" indent="-228600" algn="l" rtl="0">
              <a:lnSpc>
                <a:spcPct val="90000"/>
              </a:lnSpc>
              <a:spcBef>
                <a:spcPts val="1000"/>
              </a:spcBef>
              <a:spcAft>
                <a:spcPts val="0"/>
              </a:spcAft>
              <a:buClr>
                <a:schemeClr val="dk2"/>
              </a:buClr>
              <a:buSzPct val="108108"/>
              <a:buChar char="•"/>
            </a:pPr>
            <a:r>
              <a:rPr lang="nl-NL"/>
              <a:t>Wat wordt er allemaal gedaan vanuit Windalarm (hoofdlijnen)</a:t>
            </a:r>
            <a:endParaRPr/>
          </a:p>
          <a:p>
            <a:pPr marL="685800" lvl="1" indent="-228600" algn="l" rtl="0">
              <a:lnSpc>
                <a:spcPct val="90000"/>
              </a:lnSpc>
              <a:spcBef>
                <a:spcPts val="500"/>
              </a:spcBef>
              <a:spcAft>
                <a:spcPts val="0"/>
              </a:spcAft>
              <a:buClr>
                <a:schemeClr val="dk2"/>
              </a:buClr>
              <a:buSzPct val="108108"/>
              <a:buChar char="•"/>
            </a:pPr>
            <a:r>
              <a:rPr lang="nl-NL"/>
              <a:t>Werkgroep Juridisch</a:t>
            </a:r>
            <a:endParaRPr/>
          </a:p>
          <a:p>
            <a:pPr marL="685800" lvl="1" indent="-228600" algn="l" rtl="0">
              <a:lnSpc>
                <a:spcPct val="90000"/>
              </a:lnSpc>
              <a:spcBef>
                <a:spcPts val="500"/>
              </a:spcBef>
              <a:spcAft>
                <a:spcPts val="0"/>
              </a:spcAft>
              <a:buClr>
                <a:schemeClr val="dk2"/>
              </a:buClr>
              <a:buSzPct val="108108"/>
              <a:buChar char="•"/>
            </a:pPr>
            <a:r>
              <a:rPr lang="nl-NL"/>
              <a:t>Werkgroep Gezondheid</a:t>
            </a:r>
            <a:endParaRPr/>
          </a:p>
          <a:p>
            <a:pPr marL="685800" lvl="1" indent="-228600" algn="l" rtl="0">
              <a:lnSpc>
                <a:spcPct val="90000"/>
              </a:lnSpc>
              <a:spcBef>
                <a:spcPts val="500"/>
              </a:spcBef>
              <a:spcAft>
                <a:spcPts val="0"/>
              </a:spcAft>
              <a:buClr>
                <a:schemeClr val="dk2"/>
              </a:buClr>
              <a:buSzPct val="108108"/>
              <a:buChar char="•"/>
            </a:pPr>
            <a:r>
              <a:rPr lang="nl-NL"/>
              <a:t>Werkgroep Natuur / Flora en Fauna</a:t>
            </a:r>
            <a:endParaRPr/>
          </a:p>
          <a:p>
            <a:pPr marL="685800" lvl="1" indent="-228600" algn="l" rtl="0">
              <a:lnSpc>
                <a:spcPct val="90000"/>
              </a:lnSpc>
              <a:spcBef>
                <a:spcPts val="500"/>
              </a:spcBef>
              <a:spcAft>
                <a:spcPts val="0"/>
              </a:spcAft>
              <a:buClr>
                <a:schemeClr val="dk2"/>
              </a:buClr>
              <a:buSzPct val="108108"/>
              <a:buChar char="•"/>
            </a:pPr>
            <a:r>
              <a:rPr lang="nl-NL"/>
              <a:t>Werkgroep Media en Politiek</a:t>
            </a:r>
            <a:endParaRPr/>
          </a:p>
          <a:p>
            <a:pPr marL="685800" lvl="1" indent="-228600" algn="l" rtl="0">
              <a:lnSpc>
                <a:spcPct val="90000"/>
              </a:lnSpc>
              <a:spcBef>
                <a:spcPts val="500"/>
              </a:spcBef>
              <a:spcAft>
                <a:spcPts val="0"/>
              </a:spcAft>
              <a:buSzPct val="108108"/>
              <a:buChar char="•"/>
            </a:pPr>
            <a:r>
              <a:rPr lang="nl-NL"/>
              <a:t>Werkgroep Draagvlak en Participatie</a:t>
            </a:r>
            <a:endParaRPr/>
          </a:p>
          <a:p>
            <a:pPr marL="228600" lvl="0" indent="-228600" algn="l" rtl="0">
              <a:lnSpc>
                <a:spcPct val="90000"/>
              </a:lnSpc>
              <a:spcBef>
                <a:spcPts val="1000"/>
              </a:spcBef>
              <a:spcAft>
                <a:spcPts val="0"/>
              </a:spcAft>
              <a:buClr>
                <a:schemeClr val="dk2"/>
              </a:buClr>
              <a:buSzPct val="108108"/>
              <a:buChar char="•"/>
            </a:pPr>
            <a:r>
              <a:rPr lang="nl-NL"/>
              <a:t>Wat kunnen jullie (bewoners en tuinders) doen?</a:t>
            </a:r>
            <a:endParaRPr/>
          </a:p>
          <a:p>
            <a:pPr marL="228600" lvl="0" indent="-228600" algn="l" rtl="0">
              <a:lnSpc>
                <a:spcPct val="90000"/>
              </a:lnSpc>
              <a:spcBef>
                <a:spcPts val="1000"/>
              </a:spcBef>
              <a:spcAft>
                <a:spcPts val="0"/>
              </a:spcAft>
              <a:buClr>
                <a:schemeClr val="dk2"/>
              </a:buClr>
              <a:buSzPct val="108108"/>
              <a:buChar char="•"/>
            </a:pPr>
            <a:r>
              <a:rPr lang="nl-NL"/>
              <a:t>Vragen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189149" y="3152930"/>
            <a:ext cx="8308932" cy="13255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SzPts val="1800"/>
              <a:buNone/>
            </a:pPr>
            <a:r>
              <a:rPr lang="nl-NL"/>
              <a:t>Introductie Windalarm</a:t>
            </a:r>
            <a:endParaRPr sz="2800"/>
          </a:p>
        </p:txBody>
      </p:sp>
      <p:sp>
        <p:nvSpPr>
          <p:cNvPr id="138" name="Google Shape;1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nl-NL"/>
              <a:t>Even voorstellen</a:t>
            </a:r>
            <a:endParaRPr/>
          </a:p>
        </p:txBody>
      </p:sp>
      <p:pic>
        <p:nvPicPr>
          <p:cNvPr id="144" name="Google Shape;144;p6"/>
          <p:cNvPicPr preferRelativeResize="0"/>
          <p:nvPr/>
        </p:nvPicPr>
        <p:blipFill>
          <a:blip r:embed="rId3">
            <a:alphaModFix/>
          </a:blip>
          <a:stretch>
            <a:fillRect/>
          </a:stretch>
        </p:blipFill>
        <p:spPr>
          <a:xfrm>
            <a:off x="3506225" y="2068703"/>
            <a:ext cx="4780525" cy="3382200"/>
          </a:xfrm>
          <a:prstGeom prst="rect">
            <a:avLst/>
          </a:prstGeom>
          <a:noFill/>
          <a:ln>
            <a:noFill/>
          </a:ln>
          <a:effectLst>
            <a:outerShdw blurRad="57150" dist="304800" dir="798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189149" y="3152930"/>
            <a:ext cx="830893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nl-NL"/>
              <a:t>Plannen van de gemeente</a:t>
            </a:r>
            <a:endParaRPr/>
          </a:p>
        </p:txBody>
      </p:sp>
      <p:sp>
        <p:nvSpPr>
          <p:cNvPr id="150" name="Google Shape;15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nl-NL"/>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nl-NL"/>
              <a:t>Uitleg over Windalarm en de plannen</a:t>
            </a:r>
            <a:endParaRPr/>
          </a:p>
        </p:txBody>
      </p:sp>
      <p:sp>
        <p:nvSpPr>
          <p:cNvPr id="156" name="Google Shape;156;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2"/>
              </a:buClr>
              <a:buSzPts val="2400"/>
              <a:buChar char="•"/>
            </a:pPr>
            <a:r>
              <a:rPr lang="nl-NL" sz="2400"/>
              <a:t>Wat is Windalarm Amsterdam voor organisatie?</a:t>
            </a:r>
            <a:endParaRPr/>
          </a:p>
          <a:p>
            <a:pPr marL="228600" lvl="0" indent="-228600" algn="l" rtl="0">
              <a:lnSpc>
                <a:spcPct val="90000"/>
              </a:lnSpc>
              <a:spcBef>
                <a:spcPts val="1000"/>
              </a:spcBef>
              <a:spcAft>
                <a:spcPts val="0"/>
              </a:spcAft>
              <a:buClr>
                <a:schemeClr val="dk2"/>
              </a:buClr>
              <a:buSzPts val="2400"/>
              <a:buChar char="•"/>
            </a:pPr>
            <a:r>
              <a:rPr lang="nl-NL" sz="2400"/>
              <a:t>Wat doet Windalarm Amsterdam Noord?</a:t>
            </a:r>
            <a:endParaRPr/>
          </a:p>
          <a:p>
            <a:pPr marL="228600" lvl="0" indent="-228600" algn="l" rtl="0">
              <a:lnSpc>
                <a:spcPct val="90000"/>
              </a:lnSpc>
              <a:spcBef>
                <a:spcPts val="1000"/>
              </a:spcBef>
              <a:spcAft>
                <a:spcPts val="0"/>
              </a:spcAft>
              <a:buClr>
                <a:schemeClr val="dk2"/>
              </a:buClr>
              <a:buSzPts val="2400"/>
              <a:buChar char="•"/>
            </a:pPr>
            <a:r>
              <a:rPr lang="nl-NL" sz="2400"/>
              <a:t>Waar komen de plannen vandaan?</a:t>
            </a:r>
            <a:endParaRPr sz="2400"/>
          </a:p>
          <a:p>
            <a:pPr marL="685800" lvl="1" indent="-228600" algn="l" rtl="0">
              <a:lnSpc>
                <a:spcPct val="90000"/>
              </a:lnSpc>
              <a:spcBef>
                <a:spcPts val="500"/>
              </a:spcBef>
              <a:spcAft>
                <a:spcPts val="0"/>
              </a:spcAft>
              <a:buClr>
                <a:schemeClr val="dk2"/>
              </a:buClr>
              <a:buSzPts val="2000"/>
              <a:buChar char="•"/>
            </a:pPr>
            <a:r>
              <a:rPr lang="nl-NL" sz="2000"/>
              <a:t>Regionale Energie Strategie (RES)</a:t>
            </a:r>
            <a:endParaRPr/>
          </a:p>
          <a:p>
            <a:pPr marL="685800" lvl="1" indent="-228600" algn="l" rtl="0">
              <a:lnSpc>
                <a:spcPct val="90000"/>
              </a:lnSpc>
              <a:spcBef>
                <a:spcPts val="500"/>
              </a:spcBef>
              <a:spcAft>
                <a:spcPts val="0"/>
              </a:spcAft>
              <a:buClr>
                <a:schemeClr val="dk2"/>
              </a:buClr>
              <a:buSzPts val="2000"/>
              <a:buChar char="•"/>
            </a:pPr>
            <a:r>
              <a:rPr lang="nl-NL" sz="2000"/>
              <a:t>Plannen coalitie Amsterdam</a:t>
            </a:r>
            <a:endParaRPr/>
          </a:p>
          <a:p>
            <a:pPr marL="685800" lvl="1" indent="-228600" algn="l" rtl="0">
              <a:lnSpc>
                <a:spcPct val="90000"/>
              </a:lnSpc>
              <a:spcBef>
                <a:spcPts val="500"/>
              </a:spcBef>
              <a:spcAft>
                <a:spcPts val="0"/>
              </a:spcAft>
              <a:buClr>
                <a:schemeClr val="dk2"/>
              </a:buClr>
              <a:buSzPts val="2000"/>
              <a:buChar char="•"/>
            </a:pPr>
            <a:r>
              <a:rPr lang="nl-NL" sz="2000"/>
              <a:t>Zoekgebieden Amsterdam</a:t>
            </a:r>
            <a:endParaRPr/>
          </a:p>
          <a:p>
            <a:pPr marL="685800" lvl="1" indent="-228600" algn="l" rtl="0">
              <a:lnSpc>
                <a:spcPct val="90000"/>
              </a:lnSpc>
              <a:spcBef>
                <a:spcPts val="500"/>
              </a:spcBef>
              <a:spcAft>
                <a:spcPts val="0"/>
              </a:spcAft>
              <a:buClr>
                <a:schemeClr val="dk2"/>
              </a:buClr>
              <a:buSzPts val="2000"/>
              <a:buChar char="•"/>
            </a:pPr>
            <a:r>
              <a:rPr lang="nl-NL" sz="2000"/>
              <a:t>Potentiële locaties windturbines Amsterdam Noord </a:t>
            </a:r>
            <a:endParaRPr sz="2000"/>
          </a:p>
          <a:p>
            <a:pPr marL="685800" lvl="1" indent="-228600" algn="l" rtl="0">
              <a:lnSpc>
                <a:spcPct val="90000"/>
              </a:lnSpc>
              <a:spcBef>
                <a:spcPts val="500"/>
              </a:spcBef>
              <a:spcAft>
                <a:spcPts val="0"/>
              </a:spcAft>
              <a:buSzPts val="2000"/>
              <a:buChar char="•"/>
            </a:pPr>
            <a:r>
              <a:rPr lang="nl-NL" sz="2000"/>
              <a:t>Beslismoment gemeente Amsterdam</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4400"/>
              <a:buFont typeface="Calibri"/>
              <a:buNone/>
            </a:pPr>
            <a:r>
              <a:rPr lang="nl-NL"/>
              <a:t>Regionale Energie Strategie (RES)</a:t>
            </a:r>
            <a:endParaRPr/>
          </a:p>
        </p:txBody>
      </p:sp>
      <p:sp>
        <p:nvSpPr>
          <p:cNvPr id="162" name="Google Shape;162;p9"/>
          <p:cNvSpPr txBox="1">
            <a:spLocks noGrp="1"/>
          </p:cNvSpPr>
          <p:nvPr>
            <p:ph type="body" idx="1"/>
          </p:nvPr>
        </p:nvSpPr>
        <p:spPr>
          <a:xfrm>
            <a:off x="838200" y="1825625"/>
            <a:ext cx="9184574" cy="4351338"/>
          </a:xfrm>
          <a:prstGeom prst="rect">
            <a:avLst/>
          </a:prstGeom>
          <a:noFill/>
          <a:ln>
            <a:noFill/>
          </a:ln>
        </p:spPr>
        <p:txBody>
          <a:bodyPr spcFirstLastPara="1" wrap="square" lIns="91425" tIns="45700" rIns="91425" bIns="45700" anchor="t" anchorCtr="0">
            <a:normAutofit fontScale="70000" lnSpcReduction="20000"/>
          </a:bodyPr>
          <a:lstStyle/>
          <a:p>
            <a:pPr marL="228600" lvl="0" indent="-217170" algn="l" rtl="0">
              <a:lnSpc>
                <a:spcPct val="90000"/>
              </a:lnSpc>
              <a:spcBef>
                <a:spcPts val="0"/>
              </a:spcBef>
              <a:spcAft>
                <a:spcPts val="0"/>
              </a:spcAft>
              <a:buClr>
                <a:schemeClr val="dk2"/>
              </a:buClr>
              <a:buSzPct val="100000"/>
              <a:buChar char="•"/>
            </a:pPr>
            <a:r>
              <a:rPr lang="nl-NL" sz="2400"/>
              <a:t>Klimaatakkoord Parijs 2015</a:t>
            </a:r>
            <a:endParaRPr/>
          </a:p>
          <a:p>
            <a:pPr marL="228600" lvl="0" indent="-217170" algn="l" rtl="0">
              <a:lnSpc>
                <a:spcPct val="90000"/>
              </a:lnSpc>
              <a:spcBef>
                <a:spcPts val="1000"/>
              </a:spcBef>
              <a:spcAft>
                <a:spcPts val="0"/>
              </a:spcAft>
              <a:buClr>
                <a:schemeClr val="dk2"/>
              </a:buClr>
              <a:buSzPct val="100000"/>
              <a:buChar char="•"/>
            </a:pPr>
            <a:r>
              <a:rPr lang="nl-NL" sz="2400"/>
              <a:t>Klimaatakkoord Nederland 2019</a:t>
            </a:r>
            <a:endParaRPr/>
          </a:p>
          <a:p>
            <a:pPr marL="685800" lvl="1" indent="-217169" algn="l" rtl="0">
              <a:lnSpc>
                <a:spcPct val="90000"/>
              </a:lnSpc>
              <a:spcBef>
                <a:spcPts val="500"/>
              </a:spcBef>
              <a:spcAft>
                <a:spcPts val="0"/>
              </a:spcAft>
              <a:buClr>
                <a:schemeClr val="dk2"/>
              </a:buClr>
              <a:buSzPct val="100000"/>
              <a:buChar char="•"/>
            </a:pPr>
            <a:r>
              <a:rPr lang="nl-NL"/>
              <a:t>In 2030 Co2 uitstoot 49% minder tov 1990, Nederland pleit in EU voor 55% minder</a:t>
            </a:r>
            <a:endParaRPr/>
          </a:p>
          <a:p>
            <a:pPr marL="228600" lvl="0" indent="-121920" algn="l" rtl="0">
              <a:lnSpc>
                <a:spcPct val="90000"/>
              </a:lnSpc>
              <a:spcBef>
                <a:spcPts val="1000"/>
              </a:spcBef>
              <a:spcAft>
                <a:spcPts val="0"/>
              </a:spcAft>
              <a:buClr>
                <a:schemeClr val="dk2"/>
              </a:buClr>
              <a:buSzPct val="100000"/>
              <a:buNone/>
            </a:pPr>
            <a:endParaRPr sz="2400"/>
          </a:p>
          <a:p>
            <a:pPr marL="228600" lvl="0" indent="-121920" algn="l" rtl="0">
              <a:lnSpc>
                <a:spcPct val="90000"/>
              </a:lnSpc>
              <a:spcBef>
                <a:spcPts val="1000"/>
              </a:spcBef>
              <a:spcAft>
                <a:spcPts val="0"/>
              </a:spcAft>
              <a:buClr>
                <a:schemeClr val="dk2"/>
              </a:buClr>
              <a:buSzPct val="100000"/>
              <a:buNone/>
            </a:pPr>
            <a:endParaRPr sz="2400"/>
          </a:p>
          <a:p>
            <a:pPr marL="228600" lvl="0" indent="-121920" algn="l" rtl="0">
              <a:lnSpc>
                <a:spcPct val="90000"/>
              </a:lnSpc>
              <a:spcBef>
                <a:spcPts val="1000"/>
              </a:spcBef>
              <a:spcAft>
                <a:spcPts val="0"/>
              </a:spcAft>
              <a:buClr>
                <a:schemeClr val="dk2"/>
              </a:buClr>
              <a:buSzPct val="100000"/>
              <a:buNone/>
            </a:pPr>
            <a:endParaRPr sz="2400"/>
          </a:p>
          <a:p>
            <a:pPr marL="228600" lvl="0" indent="-121920" algn="l" rtl="0">
              <a:lnSpc>
                <a:spcPct val="90000"/>
              </a:lnSpc>
              <a:spcBef>
                <a:spcPts val="1000"/>
              </a:spcBef>
              <a:spcAft>
                <a:spcPts val="0"/>
              </a:spcAft>
              <a:buClr>
                <a:schemeClr val="dk2"/>
              </a:buClr>
              <a:buSzPct val="100000"/>
              <a:buNone/>
            </a:pPr>
            <a:endParaRPr sz="2400"/>
          </a:p>
          <a:p>
            <a:pPr marL="228600" lvl="0" indent="-121920" algn="l" rtl="0">
              <a:lnSpc>
                <a:spcPct val="90000"/>
              </a:lnSpc>
              <a:spcBef>
                <a:spcPts val="1000"/>
              </a:spcBef>
              <a:spcAft>
                <a:spcPts val="0"/>
              </a:spcAft>
              <a:buClr>
                <a:schemeClr val="dk2"/>
              </a:buClr>
              <a:buSzPct val="100000"/>
              <a:buNone/>
            </a:pPr>
            <a:endParaRPr sz="2400"/>
          </a:p>
          <a:p>
            <a:pPr marL="228600" lvl="0" indent="-217170" algn="l" rtl="0">
              <a:lnSpc>
                <a:spcPct val="90000"/>
              </a:lnSpc>
              <a:spcBef>
                <a:spcPts val="1000"/>
              </a:spcBef>
              <a:spcAft>
                <a:spcPts val="0"/>
              </a:spcAft>
              <a:buClr>
                <a:schemeClr val="dk2"/>
              </a:buClr>
              <a:buSzPct val="100000"/>
              <a:buChar char="•"/>
            </a:pPr>
            <a:r>
              <a:rPr lang="nl-NL" sz="2400"/>
              <a:t>De RES is een instrument om met maatschappelijke betrokkenheid te komen tot regionale keuzes</a:t>
            </a:r>
            <a:endParaRPr/>
          </a:p>
          <a:p>
            <a:pPr marL="228600" lvl="0" indent="-217170" algn="l" rtl="0">
              <a:lnSpc>
                <a:spcPct val="90000"/>
              </a:lnSpc>
              <a:spcBef>
                <a:spcPts val="1000"/>
              </a:spcBef>
              <a:spcAft>
                <a:spcPts val="0"/>
              </a:spcAft>
              <a:buClr>
                <a:schemeClr val="dk2"/>
              </a:buClr>
              <a:buSzPct val="100000"/>
              <a:buChar char="•"/>
            </a:pPr>
            <a:r>
              <a:rPr lang="nl-NL" sz="2400"/>
              <a:t>Grootschalige energieproductie op land is tenminste 35 TWh dmv RES. Volgens klimaatakkoord wordt daarin </a:t>
            </a:r>
            <a:r>
              <a:rPr lang="nl-NL" sz="2400" b="1" u="sng"/>
              <a:t>onder de bevolking maximaal ingezet op maatschappelijke acceptatie </a:t>
            </a:r>
            <a:r>
              <a:rPr lang="nl-NL" sz="2400"/>
              <a:t>van de energietransitie.</a:t>
            </a:r>
            <a:endParaRPr/>
          </a:p>
          <a:p>
            <a:pPr marL="228600" lvl="0" indent="-217170" algn="l" rtl="0">
              <a:lnSpc>
                <a:spcPct val="90000"/>
              </a:lnSpc>
              <a:spcBef>
                <a:spcPts val="1000"/>
              </a:spcBef>
              <a:spcAft>
                <a:spcPts val="0"/>
              </a:spcAft>
              <a:buClr>
                <a:schemeClr val="dk2"/>
              </a:buClr>
              <a:buSzPct val="100000"/>
              <a:buChar char="•"/>
            </a:pPr>
            <a:r>
              <a:rPr lang="nl-NL" sz="2400"/>
              <a:t>Maar overheden laten de initiatieven voor de duurzame productie voornamelijk over aan de markt!</a:t>
            </a:r>
            <a:endParaRPr/>
          </a:p>
          <a:p>
            <a:pPr marL="228600" lvl="0" indent="-217170" algn="l" rtl="0">
              <a:lnSpc>
                <a:spcPct val="90000"/>
              </a:lnSpc>
              <a:spcBef>
                <a:spcPts val="1000"/>
              </a:spcBef>
              <a:spcAft>
                <a:spcPts val="0"/>
              </a:spcAft>
              <a:buClr>
                <a:schemeClr val="dk2"/>
              </a:buClr>
              <a:buSzPct val="100000"/>
              <a:buChar char="•"/>
            </a:pPr>
            <a:r>
              <a:rPr lang="nl-NL" sz="2400"/>
              <a:t>Doel om </a:t>
            </a:r>
            <a:r>
              <a:rPr lang="nl-NL" sz="2400" u="sng"/>
              <a:t>alle vergunningen voor 1-1-2025 verleend </a:t>
            </a:r>
            <a:r>
              <a:rPr lang="nl-NL" sz="2400"/>
              <a:t>te hebben om energietransitie voor 2030 mogelijk te maken.</a:t>
            </a:r>
            <a:endParaRPr/>
          </a:p>
          <a:p>
            <a:pPr marL="228600" lvl="0" indent="-139700" algn="l" rtl="0">
              <a:lnSpc>
                <a:spcPct val="90000"/>
              </a:lnSpc>
              <a:spcBef>
                <a:spcPts val="1000"/>
              </a:spcBef>
              <a:spcAft>
                <a:spcPts val="0"/>
              </a:spcAft>
              <a:buClr>
                <a:schemeClr val="dk2"/>
              </a:buClr>
              <a:buSzPct val="100000"/>
              <a:buNone/>
            </a:pPr>
            <a:endParaRPr sz="2000"/>
          </a:p>
        </p:txBody>
      </p:sp>
      <p:pic>
        <p:nvPicPr>
          <p:cNvPr id="163" name="Google Shape;163;p9" descr="Table&#10;&#10;Description automatically generated"/>
          <p:cNvPicPr preferRelativeResize="0"/>
          <p:nvPr/>
        </p:nvPicPr>
        <p:blipFill rotWithShape="1">
          <a:blip r:embed="rId3">
            <a:alphaModFix/>
          </a:blip>
          <a:srcRect/>
          <a:stretch/>
        </p:blipFill>
        <p:spPr>
          <a:xfrm>
            <a:off x="2477106" y="2720108"/>
            <a:ext cx="6085003" cy="1534035"/>
          </a:xfrm>
          <a:prstGeom prst="rect">
            <a:avLst/>
          </a:prstGeom>
          <a:noFill/>
          <a:ln>
            <a:noFill/>
          </a:ln>
        </p:spPr>
      </p:pic>
      <p:sp>
        <p:nvSpPr>
          <p:cNvPr id="164" name="Google Shape;164;p9"/>
          <p:cNvSpPr/>
          <p:nvPr/>
        </p:nvSpPr>
        <p:spPr>
          <a:xfrm>
            <a:off x="2524606" y="3108594"/>
            <a:ext cx="4101825" cy="228372"/>
          </a:xfrm>
          <a:prstGeom prst="frame">
            <a:avLst>
              <a:gd name="adj1" fmla="val 12500"/>
            </a:avLst>
          </a:prstGeom>
          <a:solidFill>
            <a:schemeClr val="accent1"/>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nl-NL"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1862</Words>
  <PresentationFormat>Breedbeeld</PresentationFormat>
  <Paragraphs>234</Paragraphs>
  <Slides>35</Slides>
  <Notes>35</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35</vt:i4>
      </vt:variant>
    </vt:vector>
  </HeadingPairs>
  <TitlesOfParts>
    <vt:vector size="39" baseType="lpstr">
      <vt:lpstr>Arial</vt:lpstr>
      <vt:lpstr>Calibri</vt:lpstr>
      <vt:lpstr>Office Theme</vt:lpstr>
      <vt:lpstr>Office Theme</vt:lpstr>
      <vt:lpstr>Windalarm Amsterdam Noord</vt:lpstr>
      <vt:lpstr>Windalarm Amsterdam Noord</vt:lpstr>
      <vt:lpstr>Wat willen jullie graag weten?</vt:lpstr>
      <vt:lpstr>Programma</vt:lpstr>
      <vt:lpstr>Introductie Windalarm</vt:lpstr>
      <vt:lpstr>Even voorstellen</vt:lpstr>
      <vt:lpstr>Plannen van de gemeente</vt:lpstr>
      <vt:lpstr>Uitleg over Windalarm en de plannen</vt:lpstr>
      <vt:lpstr>Regionale Energie Strategie (RES)</vt:lpstr>
      <vt:lpstr>Plannen Amsterdamse coalitie</vt:lpstr>
      <vt:lpstr>Initiële zoekgebieden Amsterdam</vt:lpstr>
      <vt:lpstr>Vernieuwde zoekgebieden</vt:lpstr>
      <vt:lpstr>Windturbines Noord</vt:lpstr>
      <vt:lpstr>Wat zeggen de experts?</vt:lpstr>
      <vt:lpstr>Laagfrequent geluid draagt ver</vt:lpstr>
      <vt:lpstr>RIVM rapport </vt:lpstr>
      <vt:lpstr>Wat wordt er allemaal gedaan vanuit Windalarm (hoofdlijnen)</vt:lpstr>
      <vt:lpstr>Windalarm Amsterdam</vt:lpstr>
      <vt:lpstr>Werkgroep Juridisch</vt:lpstr>
      <vt:lpstr>Werkgroep Juridisch</vt:lpstr>
      <vt:lpstr>Werkgroep Juridisch</vt:lpstr>
      <vt:lpstr>Werkgroep Gezondheid</vt:lpstr>
      <vt:lpstr>Werkgroep Natuur / Flora en Fauna</vt:lpstr>
      <vt:lpstr>Werkgroep Media en Politiek</vt:lpstr>
      <vt:lpstr>Werkgroep Draagvlak en Participatie</vt:lpstr>
      <vt:lpstr>Draagvlakonderzoek Gemeente Amsterdam waarin 2/3e ‘voor’ wordt bestempeld en waarbij de gemeente inwoners framed als NIMBY</vt:lpstr>
      <vt:lpstr>Werkgroep Draagvlak en Participatie</vt:lpstr>
      <vt:lpstr>Werkgroep draagvlak en participatie</vt:lpstr>
      <vt:lpstr>Werkgroep Draagvlak en Participatie</vt:lpstr>
      <vt:lpstr>Wat zeggen de buurgemeenten?</vt:lpstr>
      <vt:lpstr>Wat kunnen jullie doen?</vt:lpstr>
      <vt:lpstr>Wat kunnen jullie doen?</vt:lpstr>
      <vt:lpstr>Belangrijke websites</vt:lpstr>
      <vt:lpstr>Vragen?</vt:lpstr>
      <vt:lpstr>Contact/informatie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2020-12-22T14:22:07Z</dcterms:created>
  <dcterms:modified xsi:type="dcterms:W3CDTF">2021-04-08T19:52:10Z</dcterms:modified>
</cp:coreProperties>
</file>